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8" r:id="rId4"/>
    <p:sldId id="269" r:id="rId5"/>
    <p:sldId id="270" r:id="rId6"/>
    <p:sldId id="271" r:id="rId7"/>
    <p:sldId id="258" r:id="rId8"/>
    <p:sldId id="272" r:id="rId9"/>
    <p:sldId id="273" r:id="rId10"/>
    <p:sldId id="307" r:id="rId11"/>
    <p:sldId id="305" r:id="rId12"/>
    <p:sldId id="306" r:id="rId13"/>
    <p:sldId id="274" r:id="rId14"/>
    <p:sldId id="261" r:id="rId15"/>
    <p:sldId id="286" r:id="rId16"/>
  </p:sldIdLst>
  <p:sldSz cx="18288000" cy="10287000"/>
  <p:notesSz cx="6858000" cy="9144000"/>
  <p:embeddedFontLst>
    <p:embeddedFont>
      <p:font typeface="Bebas Neue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unito" pitchFamily="2" charset="0"/>
      <p:regular r:id="rId23"/>
      <p:bold r:id="rId24"/>
      <p:italic r:id="rId25"/>
      <p:boldItalic r:id="rId26"/>
    </p:embeddedFont>
    <p:embeddedFont>
      <p:font typeface="Open Sauce" panose="020B0604020202020204" charset="0"/>
      <p:regular r:id="rId27"/>
    </p:embeddedFont>
    <p:embeddedFont>
      <p:font typeface="Open Sauce Bold" panose="020B0604020202020204" charset="0"/>
      <p:regular r:id="rId28"/>
    </p:embeddedFont>
    <p:embeddedFont>
      <p:font typeface="Quattrocento Sans" panose="020B0604020202020204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Sylfaen" panose="010A0502050306030303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  <a:srgbClr val="1E3D58"/>
    <a:srgbClr val="E8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26354129297724"/>
          <c:y val="9.7210070963351797E-2"/>
          <c:w val="0.73117583855225765"/>
          <c:h val="0.73933858267716535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1D60AC">
                    <a:shade val="30000"/>
                    <a:satMod val="115000"/>
                  </a:srgbClr>
                </a:gs>
                <a:gs pos="50000">
                  <a:srgbClr val="1D60AC">
                    <a:shade val="67500"/>
                    <a:satMod val="115000"/>
                  </a:srgbClr>
                </a:gs>
                <a:gs pos="100000">
                  <a:srgbClr val="1D60AC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B1F-4287-B6F6-C87F557118D5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B1F-4287-B6F6-C87F557118D5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0F1-445E-B5DB-8A291057C455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688-4B34-BF6B-CD6E5FF8B64D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D51-42C7-AA0E-3DA07167F538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0F1-445E-B5DB-8A291057C455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51-42C7-AA0E-3DA07167F538}"/>
              </c:ext>
            </c:extLst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rgbClr val="1D60AC">
                      <a:shade val="30000"/>
                      <a:satMod val="115000"/>
                    </a:srgbClr>
                  </a:gs>
                  <a:gs pos="50000">
                    <a:srgbClr val="1D60AC">
                      <a:shade val="67500"/>
                      <a:satMod val="115000"/>
                    </a:srgbClr>
                  </a:gs>
                  <a:gs pos="100000">
                    <a:srgbClr val="1D60AC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D51-42C7-AA0E-3DA07167F538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fld id="{0802566C-C686-47FF-BE24-7EEE41AC0DC7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D51-42C7-AA0E-3DA07167F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Reactive Anti-HCV Test (Total)*</c:v>
                </c:pt>
                <c:pt idx="1">
                  <c:v>Reactive Anti-HCV Test (Tx eligible)**</c:v>
                </c:pt>
                <c:pt idx="2">
                  <c:v>Tested for HCV RNA or Core Antigen  </c:v>
                </c:pt>
                <c:pt idx="3">
                  <c:v>Positive for Current HCV Infection</c:v>
                </c:pt>
                <c:pt idx="4">
                  <c:v>Positive for Infection (Tx eligible)**</c:v>
                </c:pt>
                <c:pt idx="5">
                  <c:v>Initiated HCV Treatment</c:v>
                </c:pt>
                <c:pt idx="6">
                  <c:v>Completed ≥1 Round of Treatment</c:v>
                </c:pt>
                <c:pt idx="7">
                  <c:v>Tested for SVR</c:v>
                </c:pt>
                <c:pt idx="8">
                  <c:v>Cured***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172010</c:v>
                </c:pt>
                <c:pt idx="1">
                  <c:v>163174</c:v>
                </c:pt>
                <c:pt idx="2">
                  <c:v>145042</c:v>
                </c:pt>
                <c:pt idx="3">
                  <c:v>110909</c:v>
                </c:pt>
                <c:pt idx="4">
                  <c:v>103906</c:v>
                </c:pt>
                <c:pt idx="5" formatCode="General">
                  <c:v>90421</c:v>
                </c:pt>
                <c:pt idx="6">
                  <c:v>87267</c:v>
                </c:pt>
                <c:pt idx="7">
                  <c:v>64936</c:v>
                </c:pt>
                <c:pt idx="8">
                  <c:v>63723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02-4A75-B573-9ACD225ED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342061168"/>
        <c:axId val="-342060080"/>
      </c:barChart>
      <c:catAx>
        <c:axId val="-342061168"/>
        <c:scaling>
          <c:orientation val="maxMin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42060080"/>
        <c:crosses val="autoZero"/>
        <c:auto val="1"/>
        <c:lblAlgn val="ctr"/>
        <c:lblOffset val="100"/>
        <c:noMultiLvlLbl val="0"/>
      </c:catAx>
      <c:valAx>
        <c:axId val="-342060080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342061168"/>
        <c:crosses val="autoZero"/>
        <c:crossBetween val="between"/>
      </c:valAx>
      <c:spPr>
        <a:solidFill>
          <a:schemeClr val="bg1"/>
        </a:solidFill>
        <a:ln>
          <a:solidFill>
            <a:schemeClr val="accent1">
              <a:lumMod val="50000"/>
              <a:alpha val="89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 algn="just"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0.0675</cdr:x>
      <cdr:y>0.92281</cdr:y>
    </cdr:from>
    <cdr:to>
      <cdr:x>0.25</cdr:x>
      <cdr:y>0.97963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9468" y="6086008"/>
          <a:ext cx="2188564" cy="374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0.03875</cdr:x>
      <cdr:y>0.94554</cdr:y>
    </cdr:from>
    <cdr:to>
      <cdr:x>0.22125</cdr:x>
      <cdr:y>0.96372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4694" y="6235909"/>
          <a:ext cx="2188564" cy="119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0.29706</cdr:x>
      <cdr:y>0.07843</cdr:y>
    </cdr:from>
    <cdr:to>
      <cdr:x>0.37206</cdr:x>
      <cdr:y>0.21176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621741" y="53788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0.35833</cdr:x>
      <cdr:y>0.24815</cdr:y>
    </cdr:from>
    <cdr:to>
      <cdr:x>0.45833</cdr:x>
      <cdr:y>0.29259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76600" y="1276348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0.375</cdr:x>
      <cdr:y>0.29259</cdr:y>
    </cdr:from>
    <cdr:to>
      <cdr:x>0.475</cdr:x>
      <cdr:y>0.42593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29000" y="1504948"/>
          <a:ext cx="9144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0.30019</cdr:x>
      <cdr:y>0.48803</cdr:y>
    </cdr:from>
    <cdr:to>
      <cdr:x>0.40853</cdr:x>
      <cdr:y>0.54841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444049" y="5020392"/>
          <a:ext cx="1964811" cy="621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800" dirty="0"/>
            <a:t>86.3%</a:t>
          </a:r>
        </a:p>
        <a:p xmlns:a="http://schemas.openxmlformats.org/drawingml/2006/main">
          <a:endParaRPr lang="en-US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0.30019</cdr:x>
      <cdr:y>0.74081</cdr:y>
    </cdr:from>
    <cdr:to>
      <cdr:x>0.40853</cdr:x>
      <cdr:y>0.80529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444049" y="7620733"/>
          <a:ext cx="1964811" cy="663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99.0%</a:t>
          </a:r>
        </a:p>
        <a:p xmlns:a="http://schemas.openxmlformats.org/drawingml/2006/main">
          <a:endParaRPr lang="en-US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0.29861</cdr:x>
      <cdr:y>0.40045</cdr:y>
    </cdr:from>
    <cdr:to>
      <cdr:x>0.40695</cdr:x>
      <cdr:y>0.45467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825F8DB3-8070-4981-A2AD-64C98D4A90BE}"/>
            </a:ext>
          </a:extLst>
        </cdr:cNvPr>
        <cdr:cNvSpPr txBox="1"/>
      </cdr:nvSpPr>
      <cdr:spPr>
        <a:xfrm xmlns:a="http://schemas.openxmlformats.org/drawingml/2006/main">
          <a:off x="2730447" y="2059737"/>
          <a:ext cx="990661" cy="278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93.8%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1B31-E90C-487D-8F1B-B68B8C89D9B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7134B-0E01-4B45-9457-9803D82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5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2:notes"/>
          <p:cNvSpPr txBox="1">
            <a:spLocks noGrp="1"/>
          </p:cNvSpPr>
          <p:nvPr>
            <p:ph type="body" idx="1"/>
          </p:nvPr>
        </p:nvSpPr>
        <p:spPr>
          <a:xfrm>
            <a:off x="938847" y="3418066"/>
            <a:ext cx="7510800" cy="27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9" name="Google Shape;8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2524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:notes"/>
          <p:cNvSpPr txBox="1">
            <a:spLocks noGrp="1"/>
          </p:cNvSpPr>
          <p:nvPr>
            <p:ph type="body" idx="1"/>
          </p:nvPr>
        </p:nvSpPr>
        <p:spPr>
          <a:xfrm>
            <a:off x="938847" y="3373676"/>
            <a:ext cx="7510800" cy="3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63" name="Google Shape;11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533400"/>
            <a:ext cx="47323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9708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6" name="Google Shape;1226;p32:notes"/>
          <p:cNvSpPr txBox="1">
            <a:spLocks noGrp="1"/>
          </p:cNvSpPr>
          <p:nvPr>
            <p:ph type="body" idx="1"/>
          </p:nvPr>
        </p:nvSpPr>
        <p:spPr>
          <a:xfrm>
            <a:off x="679768" y="4778723"/>
            <a:ext cx="5438140" cy="390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7" name="Google Shape;1227;p32:notes"/>
          <p:cNvSpPr txBox="1">
            <a:spLocks noGrp="1"/>
          </p:cNvSpPr>
          <p:nvPr>
            <p:ph type="sldNum" idx="12"/>
          </p:nvPr>
        </p:nvSpPr>
        <p:spPr>
          <a:xfrm>
            <a:off x="3850444" y="9431601"/>
            <a:ext cx="2945659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46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9" name="Google Shape;819;p3:notes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 program set eligibility criteria for treatment initiation. 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34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200"/>
              <a:buChar char="•"/>
            </a:pPr>
            <a:r>
              <a:rPr lang="en-US" dirty="0">
                <a:solidFill>
                  <a:srgbClr val="2A3990"/>
                </a:solidFill>
                <a:latin typeface="Arial"/>
                <a:ea typeface="Arial"/>
                <a:cs typeface="Arial"/>
                <a:sym typeface="Arial"/>
              </a:rPr>
              <a:t>Patients flow was extremely high at the beginning of the elimination program </a:t>
            </a:r>
            <a:endParaRPr dirty="0">
              <a:solidFill>
                <a:srgbClr val="2A39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34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200"/>
              <a:buChar char="•"/>
            </a:pPr>
            <a:r>
              <a:rPr lang="en-US" dirty="0">
                <a:solidFill>
                  <a:srgbClr val="2A3990"/>
                </a:solidFill>
                <a:latin typeface="Arial"/>
                <a:ea typeface="Arial"/>
                <a:cs typeface="Arial"/>
                <a:sym typeface="Arial"/>
              </a:rPr>
              <a:t>Only 4 treatment sites were available for service delivery </a:t>
            </a:r>
            <a:endParaRPr dirty="0">
              <a:solidFill>
                <a:srgbClr val="2A39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34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200"/>
              <a:buChar char="•"/>
            </a:pPr>
            <a:r>
              <a:rPr lang="en-US" dirty="0">
                <a:solidFill>
                  <a:srgbClr val="2A3990"/>
                </a:solidFill>
                <a:latin typeface="Arial"/>
                <a:ea typeface="Arial"/>
                <a:cs typeface="Arial"/>
                <a:sym typeface="Arial"/>
              </a:rPr>
              <a:t>Number of specialists was also limited </a:t>
            </a:r>
            <a:endParaRPr dirty="0">
              <a:solidFill>
                <a:srgbClr val="2A39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34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ts val="1200"/>
              <a:buChar char="•"/>
            </a:pPr>
            <a:r>
              <a:rPr lang="en-US" dirty="0">
                <a:solidFill>
                  <a:srgbClr val="2A3990"/>
                </a:solidFill>
                <a:latin typeface="Arial"/>
                <a:ea typeface="Arial"/>
                <a:cs typeface="Arial"/>
                <a:sym typeface="Arial"/>
              </a:rPr>
              <a:t>Treatment regimens contained IFN, making difficult for a physician to manage many patients at the same time</a:t>
            </a:r>
            <a:endParaRPr dirty="0">
              <a:solidFill>
                <a:srgbClr val="2A39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>
              <a:solidFill>
                <a:srgbClr val="2A39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3:notes"/>
          <p:cNvSpPr txBox="1">
            <a:spLocks noGrp="1"/>
          </p:cNvSpPr>
          <p:nvPr>
            <p:ph type="sldNum" idx="12"/>
          </p:nvPr>
        </p:nvSpPr>
        <p:spPr>
          <a:xfrm>
            <a:off x="5317963" y="6746119"/>
            <a:ext cx="40683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50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4" name="Google Shape;944;p6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00" cy="4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45" name="Google Shape;945;p6:notes"/>
          <p:cNvSpPr txBox="1">
            <a:spLocks noGrp="1"/>
          </p:cNvSpPr>
          <p:nvPr>
            <p:ph type="sldNum" idx="12"/>
          </p:nvPr>
        </p:nvSpPr>
        <p:spPr>
          <a:xfrm>
            <a:off x="3850837" y="9431025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9231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8" name="Google Shape;958;p7:notes"/>
          <p:cNvSpPr txBox="1">
            <a:spLocks noGrp="1"/>
          </p:cNvSpPr>
          <p:nvPr>
            <p:ph type="body" idx="1"/>
          </p:nvPr>
        </p:nvSpPr>
        <p:spPr>
          <a:xfrm>
            <a:off x="679768" y="4716662"/>
            <a:ext cx="5438100" cy="44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Highlights of Initiated Activities</a:t>
            </a:r>
            <a:endParaRPr sz="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959" name="Google Shape;959;p7:notes"/>
          <p:cNvSpPr txBox="1">
            <a:spLocks noGrp="1"/>
          </p:cNvSpPr>
          <p:nvPr>
            <p:ph type="sldNum" idx="12"/>
          </p:nvPr>
        </p:nvSpPr>
        <p:spPr>
          <a:xfrm>
            <a:off x="3850837" y="9431025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08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8" name="Google Shape;988;p10:notes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9" name="Google Shape;989;p10:notes"/>
          <p:cNvSpPr txBox="1">
            <a:spLocks noGrp="1"/>
          </p:cNvSpPr>
          <p:nvPr>
            <p:ph type="sldNum" idx="12"/>
          </p:nvPr>
        </p:nvSpPr>
        <p:spPr>
          <a:xfrm>
            <a:off x="5317963" y="6746119"/>
            <a:ext cx="40683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7699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1213" y="577850"/>
            <a:ext cx="5143500" cy="2892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1" name="Google Shape;1031;p12:notes"/>
          <p:cNvSpPr txBox="1">
            <a:spLocks noGrp="1"/>
          </p:cNvSpPr>
          <p:nvPr>
            <p:ph type="body" idx="1"/>
          </p:nvPr>
        </p:nvSpPr>
        <p:spPr>
          <a:xfrm>
            <a:off x="930590" y="3663602"/>
            <a:ext cx="7444800" cy="3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032" name="Google Shape;1032;p12:notes"/>
          <p:cNvSpPr txBox="1">
            <a:spLocks noGrp="1"/>
          </p:cNvSpPr>
          <p:nvPr>
            <p:ph type="sldNum" idx="12"/>
          </p:nvPr>
        </p:nvSpPr>
        <p:spPr>
          <a:xfrm>
            <a:off x="5271725" y="7325418"/>
            <a:ext cx="40326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210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0" name="Google Shape;1040;p13:notes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1" name="Google Shape;1041;p13:notes"/>
          <p:cNvSpPr txBox="1">
            <a:spLocks noGrp="1"/>
          </p:cNvSpPr>
          <p:nvPr>
            <p:ph type="sldNum" idx="12"/>
          </p:nvPr>
        </p:nvSpPr>
        <p:spPr>
          <a:xfrm>
            <a:off x="5317963" y="6746119"/>
            <a:ext cx="40683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454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2698" y="185352"/>
            <a:ext cx="5438140" cy="4141523"/>
          </a:xfrm>
        </p:spPr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74DD4-A335-4789-BC77-41EF11F6F6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642698" y="4370769"/>
            <a:ext cx="5438140" cy="107173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slide shows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number of people with a positive HCV test results presenting to four pilot provider sites in Tbilisi by week.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first four weeks of the program at least 700 people presented to the 4 sites combined, peaking during the second week at a 1000 people.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2"/>
          <p:cNvSpPr txBox="1">
            <a:spLocks/>
          </p:cNvSpPr>
          <p:nvPr/>
        </p:nvSpPr>
        <p:spPr>
          <a:xfrm>
            <a:off x="642698" y="5444975"/>
            <a:ext cx="5438140" cy="101614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here are the same trends by month BUT  for 12 provider sites enrolled in the program as of April 18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peak volume of Hepatitis C –infected persons seeking care occurred in April and thereafter stabilized  at approximately 2300 people per month.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Notes Placeholder 2"/>
          <p:cNvSpPr txBox="1">
            <a:spLocks/>
          </p:cNvSpPr>
          <p:nvPr/>
        </p:nvSpPr>
        <p:spPr>
          <a:xfrm>
            <a:off x="642698" y="6461116"/>
            <a:ext cx="5438140" cy="1238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slide demonstrates  number of persons with current HCV-infection and indications for treatment, who were approved by the committee ,depicted in blue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those who started treatment depicted in  orange, by month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Initially in April and April proportionally a low percentage of patients eligible to start treatment were approved. However as the process was refined, in April and April larger proportion of patients started treatment.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Notes Placeholder 2"/>
          <p:cNvSpPr txBox="1">
            <a:spLocks/>
          </p:cNvSpPr>
          <p:nvPr/>
        </p:nvSpPr>
        <p:spPr>
          <a:xfrm>
            <a:off x="642698" y="7918253"/>
            <a:ext cx="5438140" cy="8839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 are the demographic characteristics of 3 722 people who started treatment.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86% of patients were  male.  Median age was 51.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Available data of Family score was equally distributed among those with less than 70.000 score and those with &gt;70,000</a:t>
            </a:r>
          </a:p>
        </p:txBody>
      </p:sp>
      <p:sp>
        <p:nvSpPr>
          <p:cNvPr id="9" name="Notes Placeholder 2"/>
          <p:cNvSpPr txBox="1">
            <a:spLocks/>
          </p:cNvSpPr>
          <p:nvPr/>
        </p:nvSpPr>
        <p:spPr>
          <a:xfrm>
            <a:off x="642698" y="8887493"/>
            <a:ext cx="5438140" cy="49133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Among patients who started treatment the majority resided in Tbilisi followed by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Imereti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Adjara regions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621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7" name="Google Shape;1117;p18:notes"/>
          <p:cNvSpPr txBox="1">
            <a:spLocks noGrp="1"/>
          </p:cNvSpPr>
          <p:nvPr>
            <p:ph type="body" idx="1"/>
          </p:nvPr>
        </p:nvSpPr>
        <p:spPr>
          <a:xfrm>
            <a:off x="938848" y="3418066"/>
            <a:ext cx="7510800" cy="27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8" name="Google Shape;1118;p18:notes"/>
          <p:cNvSpPr txBox="1">
            <a:spLocks noGrp="1"/>
          </p:cNvSpPr>
          <p:nvPr>
            <p:ph type="sldNum" idx="12"/>
          </p:nvPr>
        </p:nvSpPr>
        <p:spPr>
          <a:xfrm>
            <a:off x="5317963" y="6746119"/>
            <a:ext cx="40683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79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3"/>
          <p:cNvGrpSpPr/>
          <p:nvPr/>
        </p:nvGrpSpPr>
        <p:grpSpPr>
          <a:xfrm>
            <a:off x="1251932" y="598752"/>
            <a:ext cx="1998624" cy="1998624"/>
            <a:chOff x="348199" y="179450"/>
            <a:chExt cx="1116300" cy="1116300"/>
          </a:xfrm>
        </p:grpSpPr>
        <p:sp>
          <p:nvSpPr>
            <p:cNvPr id="164" name="Google Shape;164;p2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0588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0588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2607600" y="1197150"/>
            <a:ext cx="14061150" cy="199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2607600" y="3980100"/>
            <a:ext cx="14061150" cy="5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0482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1371600" lvl="1" indent="-485775" algn="l">
              <a:lnSpc>
                <a:spcPct val="115000"/>
              </a:lnSpc>
              <a:spcBef>
                <a:spcPts val="3150"/>
              </a:spcBef>
              <a:spcAft>
                <a:spcPts val="0"/>
              </a:spcAft>
              <a:buSzPts val="1500"/>
              <a:buChar char="○"/>
              <a:defRPr/>
            </a:lvl2pPr>
            <a:lvl3pPr marL="2057400" lvl="2" indent="-485775" algn="l">
              <a:lnSpc>
                <a:spcPct val="115000"/>
              </a:lnSpc>
              <a:spcBef>
                <a:spcPts val="3150"/>
              </a:spcBef>
              <a:spcAft>
                <a:spcPts val="0"/>
              </a:spcAft>
              <a:buSzPts val="1500"/>
              <a:buChar char="■"/>
              <a:defRPr/>
            </a:lvl3pPr>
            <a:lvl4pPr marL="2743200" lvl="3" indent="-485775" algn="l">
              <a:lnSpc>
                <a:spcPct val="115000"/>
              </a:lnSpc>
              <a:spcBef>
                <a:spcPts val="3150"/>
              </a:spcBef>
              <a:spcAft>
                <a:spcPts val="0"/>
              </a:spcAft>
              <a:buSzPts val="1500"/>
              <a:buChar char="●"/>
              <a:defRPr/>
            </a:lvl4pPr>
            <a:lvl5pPr marL="3429000" lvl="4" indent="-485775" algn="l">
              <a:lnSpc>
                <a:spcPct val="115000"/>
              </a:lnSpc>
              <a:spcBef>
                <a:spcPts val="3150"/>
              </a:spcBef>
              <a:spcAft>
                <a:spcPts val="0"/>
              </a:spcAft>
              <a:buSzPts val="1500"/>
              <a:buChar char="○"/>
              <a:defRPr/>
            </a:lvl5pPr>
            <a:lvl6pPr marL="4114800" lvl="5" indent="-485775" algn="l">
              <a:lnSpc>
                <a:spcPct val="115000"/>
              </a:lnSpc>
              <a:spcBef>
                <a:spcPts val="3150"/>
              </a:spcBef>
              <a:spcAft>
                <a:spcPts val="0"/>
              </a:spcAft>
              <a:buSzPts val="1500"/>
              <a:buChar char="■"/>
              <a:defRPr/>
            </a:lvl6pPr>
            <a:lvl7pPr marL="4800600" lvl="6" indent="-485775" algn="l">
              <a:lnSpc>
                <a:spcPct val="115000"/>
              </a:lnSpc>
              <a:spcBef>
                <a:spcPts val="3150"/>
              </a:spcBef>
              <a:spcAft>
                <a:spcPts val="0"/>
              </a:spcAft>
              <a:buSzPts val="1500"/>
              <a:buChar char="●"/>
              <a:defRPr/>
            </a:lvl7pPr>
            <a:lvl8pPr marL="5486400" lvl="7" indent="-485775" algn="l">
              <a:lnSpc>
                <a:spcPct val="115000"/>
              </a:lnSpc>
              <a:spcBef>
                <a:spcPts val="3150"/>
              </a:spcBef>
              <a:spcAft>
                <a:spcPts val="0"/>
              </a:spcAft>
              <a:buSzPts val="1500"/>
              <a:buChar char="○"/>
              <a:defRPr/>
            </a:lvl8pPr>
            <a:lvl9pPr marL="6172200" lvl="8" indent="-485775" algn="l">
              <a:lnSpc>
                <a:spcPct val="115000"/>
              </a:lnSpc>
              <a:spcBef>
                <a:spcPts val="3150"/>
              </a:spcBef>
              <a:spcAft>
                <a:spcPts val="315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16902092" y="9473952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5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ark Callout with small Non-bulleted">
  <p:cSld name="2_dark Callout with small Non-bulleted">
    <p:bg>
      <p:bgPr>
        <a:solidFill>
          <a:schemeClr val="dk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457200" y="3895910"/>
            <a:ext cx="7303500" cy="24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marR="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  <a:defRPr sz="4200" b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3716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95959"/>
              </a:buClr>
              <a:buSzPts val="1961"/>
              <a:buNone/>
              <a:defRPr sz="2942"/>
            </a:lvl2pPr>
            <a:lvl3pPr marL="2057400" lvl="2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2"/>
              </a:buClr>
              <a:buSzPts val="1961"/>
              <a:buNone/>
              <a:defRPr sz="2942"/>
            </a:lvl3pPr>
            <a:lvl4pPr marL="2743200" lvl="3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4pPr>
            <a:lvl5pPr marL="3429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5pPr>
            <a:lvl6pPr marL="4114800" lvl="5" indent="-51435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4800600" lvl="6" indent="-51435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5486400" lvl="7" indent="-51435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6172200" lvl="8" indent="-514350" algn="l">
              <a:lnSpc>
                <a:spcPct val="90000"/>
              </a:lnSpc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2"/>
          </p:nvPr>
        </p:nvSpPr>
        <p:spPr>
          <a:xfrm>
            <a:off x="9144000" y="628650"/>
            <a:ext cx="85077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33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371600" lvl="1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2057400" lvl="2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7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2743200" lvl="3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429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4114800" lvl="5" indent="-51435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4800600" lvl="6" indent="-51435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5486400" lvl="7" indent="-51435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6172200" lvl="8" indent="-514350" algn="l">
              <a:lnSpc>
                <a:spcPct val="90000"/>
              </a:lnSpc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832866" y="0"/>
            <a:ext cx="6124950" cy="20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420600" rIns="146300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attrocento Sans"/>
              <a:buNone/>
              <a:defRPr sz="4800" b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3"/>
          </p:nvPr>
        </p:nvSpPr>
        <p:spPr>
          <a:xfrm>
            <a:off x="9144000" y="3899247"/>
            <a:ext cx="85077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33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371600" lvl="1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2057400" lvl="2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7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2743200" lvl="3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429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4114800" lvl="5" indent="-51435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4800600" lvl="6" indent="-51435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5486400" lvl="7" indent="-51435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6172200" lvl="8" indent="-514350" algn="l">
              <a:lnSpc>
                <a:spcPct val="90000"/>
              </a:lnSpc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4"/>
          </p:nvPr>
        </p:nvSpPr>
        <p:spPr>
          <a:xfrm>
            <a:off x="9144000" y="7169844"/>
            <a:ext cx="85077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858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33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371600" lvl="1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3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2057400" lvl="2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7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2743200" lvl="3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3429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4114800" lvl="5" indent="-51435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4800600" lvl="6" indent="-51435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5486400" lvl="7" indent="-51435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6172200" lvl="8" indent="-514350" algn="l">
              <a:lnSpc>
                <a:spcPct val="90000"/>
              </a:lnSpc>
              <a:spcBef>
                <a:spcPts val="3150"/>
              </a:spcBef>
              <a:spcAft>
                <a:spcPts val="315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sldNum" idx="12"/>
          </p:nvPr>
        </p:nvSpPr>
        <p:spPr>
          <a:xfrm>
            <a:off x="17502891" y="9727406"/>
            <a:ext cx="785250" cy="5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78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12" Type="http://schemas.openxmlformats.org/officeDocument/2006/relationships/image" Target="../media/image39.jp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11" Type="http://schemas.openxmlformats.org/officeDocument/2006/relationships/image" Target="../media/image38.jp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jp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76047" y="-54061"/>
            <a:ext cx="4424293" cy="10395122"/>
            <a:chOff x="0" y="0"/>
            <a:chExt cx="1165246" cy="2737810"/>
          </a:xfrm>
          <a:solidFill>
            <a:schemeClr val="tx2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165246" cy="2737810"/>
            </a:xfrm>
            <a:custGeom>
              <a:avLst/>
              <a:gdLst/>
              <a:ahLst/>
              <a:cxnLst/>
              <a:rect l="l" t="t" r="r" b="b"/>
              <a:pathLst>
                <a:path w="1165246" h="2737810">
                  <a:moveTo>
                    <a:pt x="0" y="0"/>
                  </a:moveTo>
                  <a:lnTo>
                    <a:pt x="1165246" y="0"/>
                  </a:lnTo>
                  <a:lnTo>
                    <a:pt x="1165246" y="2737810"/>
                  </a:lnTo>
                  <a:lnTo>
                    <a:pt x="0" y="2737810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65246" cy="277591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>
                <a:solidFill>
                  <a:srgbClr val="FF5757"/>
                </a:solidFill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983063"/>
            <a:ext cx="12838549" cy="5190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4800" spc="-81" dirty="0">
                <a:solidFill>
                  <a:srgbClr val="1E3D58"/>
                </a:solidFill>
                <a:latin typeface="Open Sauce" panose="020B0604020202020204" charset="0"/>
                <a:ea typeface="Bebas Neue"/>
                <a:cs typeface="Bebas Neue"/>
                <a:sym typeface="Bebas Neue"/>
              </a:rPr>
              <a:t>Progress Of The </a:t>
            </a:r>
          </a:p>
          <a:p>
            <a:pPr algn="l"/>
            <a:r>
              <a:rPr lang="en-US" sz="6600" b="1" spc="-97" dirty="0">
                <a:solidFill>
                  <a:srgbClr val="803F51"/>
                </a:solidFill>
                <a:latin typeface="Open Sauce" panose="020B0604020202020204" charset="0"/>
                <a:ea typeface="Bebas Neue Bold"/>
                <a:cs typeface="Bebas Neue Bold"/>
                <a:sym typeface="Bebas Neue Bold"/>
              </a:rPr>
              <a:t>Viral Hepatitis </a:t>
            </a:r>
            <a:endParaRPr lang="ka-GE" sz="6600" b="1" spc="-97" dirty="0">
              <a:solidFill>
                <a:srgbClr val="803F51"/>
              </a:solidFill>
              <a:latin typeface="Open Sauce" panose="020B0604020202020204" charset="0"/>
              <a:ea typeface="Bebas Neue Bold"/>
              <a:cs typeface="Bebas Neue Bold"/>
              <a:sym typeface="Bebas Neue Bold"/>
            </a:endParaRPr>
          </a:p>
          <a:p>
            <a:pPr algn="l"/>
            <a:r>
              <a:rPr lang="en-US" sz="6600" b="1" spc="-97" dirty="0">
                <a:solidFill>
                  <a:srgbClr val="803F51"/>
                </a:solidFill>
                <a:latin typeface="Open Sauce" panose="020B0604020202020204" charset="0"/>
                <a:ea typeface="Bebas Neue Bold"/>
                <a:cs typeface="Bebas Neue Bold"/>
                <a:sym typeface="Bebas Neue Bold"/>
              </a:rPr>
              <a:t>Elimination Program</a:t>
            </a:r>
            <a:r>
              <a:rPr lang="en-US" sz="6600" b="1" spc="-97" dirty="0">
                <a:solidFill>
                  <a:srgbClr val="1E3D58"/>
                </a:solidFill>
                <a:latin typeface="Open Sauce" panose="020B0604020202020204" charset="0"/>
                <a:ea typeface="Bebas Neue Bold"/>
                <a:cs typeface="Bebas Neue Bold"/>
                <a:sym typeface="Bebas Neue Bold"/>
              </a:rPr>
              <a:t> </a:t>
            </a:r>
          </a:p>
          <a:p>
            <a:pPr algn="l"/>
            <a:r>
              <a:rPr lang="en-US" sz="4800" spc="-81" dirty="0">
                <a:solidFill>
                  <a:srgbClr val="1E3D58"/>
                </a:solidFill>
                <a:latin typeface="Open Sauce" panose="020B0604020202020204" charset="0"/>
                <a:ea typeface="Bebas Neue"/>
                <a:cs typeface="Bebas Neue"/>
                <a:sym typeface="Bebas Neue"/>
              </a:rPr>
              <a:t>In Georgia</a:t>
            </a:r>
          </a:p>
          <a:p>
            <a:pPr algn="l">
              <a:lnSpc>
                <a:spcPts val="9499"/>
              </a:lnSpc>
            </a:pPr>
            <a:endParaRPr lang="en-US" sz="9000" spc="-81" dirty="0">
              <a:solidFill>
                <a:srgbClr val="1E3D58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algn="l">
              <a:lnSpc>
                <a:spcPts val="2714"/>
              </a:lnSpc>
            </a:pPr>
            <a:endParaRPr lang="en-US" sz="9000" spc="-81" dirty="0">
              <a:solidFill>
                <a:srgbClr val="1E3D58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8700" y="475646"/>
            <a:ext cx="3207713" cy="1106108"/>
          </a:xfrm>
          <a:custGeom>
            <a:avLst/>
            <a:gdLst/>
            <a:ahLst/>
            <a:cxnLst/>
            <a:rect l="l" t="t" r="r" b="b"/>
            <a:pathLst>
              <a:path w="3207713" h="1106108">
                <a:moveTo>
                  <a:pt x="0" y="0"/>
                </a:moveTo>
                <a:lnTo>
                  <a:pt x="3207713" y="0"/>
                </a:lnTo>
                <a:lnTo>
                  <a:pt x="3207713" y="1106108"/>
                </a:lnTo>
                <a:lnTo>
                  <a:pt x="0" y="11061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974887" y="662609"/>
            <a:ext cx="3207713" cy="934054"/>
          </a:xfrm>
          <a:custGeom>
            <a:avLst/>
            <a:gdLst/>
            <a:ahLst/>
            <a:cxnLst/>
            <a:rect l="l" t="t" r="r" b="b"/>
            <a:pathLst>
              <a:path w="3623269" h="891632">
                <a:moveTo>
                  <a:pt x="0" y="0"/>
                </a:moveTo>
                <a:lnTo>
                  <a:pt x="3623269" y="0"/>
                </a:lnTo>
                <a:lnTo>
                  <a:pt x="3623269" y="891632"/>
                </a:lnTo>
                <a:lnTo>
                  <a:pt x="0" y="8916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8348013"/>
            <a:ext cx="1128908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000" dirty="0">
                <a:solidFill>
                  <a:srgbClr val="1E3D58"/>
                </a:solidFill>
                <a:latin typeface="Open Sauce" panose="020B0604020202020204" charset="0"/>
                <a:ea typeface="Bebas Neue"/>
                <a:cs typeface="Bebas Neue"/>
                <a:sym typeface="Bebas Neue"/>
              </a:rPr>
              <a:t>Maia </a:t>
            </a:r>
            <a:r>
              <a:rPr lang="en-US" sz="2000" dirty="0" err="1">
                <a:solidFill>
                  <a:srgbClr val="1E3D58"/>
                </a:solidFill>
                <a:latin typeface="Open Sauce" panose="020B0604020202020204" charset="0"/>
                <a:ea typeface="Bebas Neue"/>
                <a:cs typeface="Bebas Neue"/>
                <a:sym typeface="Bebas Neue"/>
              </a:rPr>
              <a:t>Tsereteli</a:t>
            </a:r>
            <a:r>
              <a:rPr lang="en-US" sz="2000" dirty="0">
                <a:solidFill>
                  <a:srgbClr val="1E3D58"/>
                </a:solidFill>
                <a:latin typeface="Open Sauce" panose="020B0604020202020204" charset="0"/>
                <a:ea typeface="Bebas Neue"/>
                <a:cs typeface="Bebas Neue"/>
                <a:sym typeface="Bebas Neue"/>
              </a:rPr>
              <a:t>, MD, PHD</a:t>
            </a:r>
          </a:p>
          <a:p>
            <a:pPr algn="l"/>
            <a:r>
              <a:rPr lang="en-US" sz="2000" dirty="0">
                <a:solidFill>
                  <a:srgbClr val="1E3D58"/>
                </a:solidFill>
                <a:latin typeface="Open Sauce" panose="020B0604020202020204" charset="0"/>
                <a:ea typeface="Bebas Neue"/>
                <a:cs typeface="Bebas Neue"/>
                <a:sym typeface="Bebas Neue"/>
              </a:rPr>
              <a:t>National Center for Disease Control and Public Health, Georgia</a:t>
            </a:r>
          </a:p>
          <a:p>
            <a:pPr algn="l"/>
            <a:r>
              <a:rPr lang="en-US" sz="2000" dirty="0">
                <a:solidFill>
                  <a:srgbClr val="1E3D58"/>
                </a:solidFill>
                <a:latin typeface="Open Sauce" panose="020B0604020202020204" charset="0"/>
                <a:ea typeface="Bebas Neue"/>
                <a:cs typeface="Bebas Neue"/>
                <a:sym typeface="Bebas Neue"/>
              </a:rPr>
              <a:t>WHO Collaborating Center for Viral Hepatitis Elimination (GEO-3)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E74C-F3ED-402E-B51B-EBF1136D1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58825"/>
            <a:ext cx="14782800" cy="147002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400" b="1" dirty="0">
                <a:solidFill>
                  <a:srgbClr val="1E3D58"/>
                </a:solidFill>
                <a:latin typeface="Open Sauce" panose="020B0604020202020204" charset="0"/>
              </a:rPr>
              <a:t>Collaboration with Uzbekistan </a:t>
            </a:r>
            <a:br>
              <a:rPr lang="en-US" dirty="0">
                <a:solidFill>
                  <a:srgbClr val="1E3D58"/>
                </a:solidFill>
              </a:rPr>
            </a:br>
            <a:r>
              <a:rPr lang="en-US" sz="4000" dirty="0">
                <a:solidFill>
                  <a:srgbClr val="1E3D58"/>
                </a:solidFill>
                <a:latin typeface="Open Sauce" panose="020B0604020202020204" charset="0"/>
              </a:rPr>
              <a:t>Under the WHO Collaborative Center activities</a:t>
            </a:r>
            <a:endParaRPr lang="en-US" dirty="0">
              <a:solidFill>
                <a:srgbClr val="1E3D58"/>
              </a:solidFill>
              <a:latin typeface="Open Sauce" panose="020B0604020202020204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9A208A8-1FF2-4A21-8DEA-242ECB805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8426461"/>
            <a:ext cx="5133110" cy="10636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1E3D58"/>
                </a:solidFill>
                <a:latin typeface="Open Sauce Bold" panose="020B0604020202020204" charset="0"/>
              </a:rPr>
              <a:t>1</a:t>
            </a:r>
            <a:r>
              <a:rPr lang="en-US" sz="1800" baseline="30000" dirty="0">
                <a:solidFill>
                  <a:srgbClr val="1E3D58"/>
                </a:solidFill>
                <a:latin typeface="Open Sauce Bold" panose="020B0604020202020204" charset="0"/>
              </a:rPr>
              <a:t>st</a:t>
            </a:r>
            <a:r>
              <a:rPr lang="en-US" sz="1800" dirty="0">
                <a:solidFill>
                  <a:srgbClr val="1E3D58"/>
                </a:solidFill>
                <a:latin typeface="Open Sauce Bold" panose="020B0604020202020204" charset="0"/>
              </a:rPr>
              <a:t> Demonstration Platform Visit, 2023</a:t>
            </a:r>
          </a:p>
          <a:p>
            <a:r>
              <a:rPr lang="en-US" sz="1800" dirty="0">
                <a:solidFill>
                  <a:srgbClr val="1E3D58"/>
                </a:solidFill>
                <a:latin typeface="Open Sauce Bold" panose="020B0604020202020204" charset="0"/>
              </a:rPr>
              <a:t>Tbilisi, Georgia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5E70E-42D6-4C3B-ADD6-92033B9E6E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7" b="7638"/>
          <a:stretch/>
        </p:blipFill>
        <p:spPr>
          <a:xfrm>
            <a:off x="6239501" y="2838430"/>
            <a:ext cx="3994825" cy="2313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F42067-60E9-494D-A4EB-65F6E638DD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r="11419"/>
          <a:stretch/>
        </p:blipFill>
        <p:spPr>
          <a:xfrm>
            <a:off x="6177895" y="5511812"/>
            <a:ext cx="4162568" cy="2313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A26C6D-C268-43D6-BBF8-0D2B714379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32572" r="6392" b="22592"/>
          <a:stretch/>
        </p:blipFill>
        <p:spPr>
          <a:xfrm>
            <a:off x="11029052" y="2845339"/>
            <a:ext cx="3496124" cy="23137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50A1D6-65CC-4BF7-84D2-D015FCA19A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32375" r="12868" b="39570"/>
          <a:stretch/>
        </p:blipFill>
        <p:spPr>
          <a:xfrm>
            <a:off x="14688246" y="2821975"/>
            <a:ext cx="3142554" cy="23042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5D5107-119C-4183-8A38-4F05452E1F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0" b="28519"/>
          <a:stretch/>
        </p:blipFill>
        <p:spPr>
          <a:xfrm>
            <a:off x="12046758" y="5511812"/>
            <a:ext cx="4501666" cy="2313970"/>
          </a:xfrm>
          <a:prstGeom prst="rect">
            <a:avLst/>
          </a:prstGeom>
        </p:spPr>
      </p:pic>
      <p:sp>
        <p:nvSpPr>
          <p:cNvPr id="15" name="Subtitle 7">
            <a:extLst>
              <a:ext uri="{FF2B5EF4-FFF2-40B4-BE49-F238E27FC236}">
                <a16:creationId xmlns:a16="http://schemas.microsoft.com/office/drawing/2014/main" id="{E28D2F13-16B2-4210-9565-09DF6045B21C}"/>
              </a:ext>
            </a:extLst>
          </p:cNvPr>
          <p:cNvSpPr txBox="1">
            <a:spLocks/>
          </p:cNvSpPr>
          <p:nvPr/>
        </p:nvSpPr>
        <p:spPr>
          <a:xfrm>
            <a:off x="10829476" y="8247447"/>
            <a:ext cx="7391400" cy="131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1E3D58"/>
                </a:solidFill>
                <a:latin typeface="Open Sauce Bold" panose="020B0604020202020204" charset="0"/>
              </a:rPr>
              <a:t>Trainings on simplified clinical management </a:t>
            </a:r>
          </a:p>
          <a:p>
            <a:r>
              <a:rPr lang="en-US" sz="1800" dirty="0">
                <a:solidFill>
                  <a:srgbClr val="1E3D58"/>
                </a:solidFill>
                <a:latin typeface="Open Sauce Bold" panose="020B0604020202020204" charset="0"/>
              </a:rPr>
              <a:t>of Hepatitis C for PHC, 2024</a:t>
            </a:r>
          </a:p>
          <a:p>
            <a:r>
              <a:rPr lang="en-US" sz="1800" dirty="0">
                <a:solidFill>
                  <a:srgbClr val="1E3D58"/>
                </a:solidFill>
                <a:latin typeface="Open Sauce Bold" panose="020B0604020202020204" charset="0"/>
              </a:rPr>
              <a:t>Andijan &amp; Namangan, Uzbekistan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F87479-DCB6-44EB-89BC-D2BABB901C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7" t="14479" b="22042"/>
          <a:stretch/>
        </p:blipFill>
        <p:spPr>
          <a:xfrm>
            <a:off x="584138" y="2837802"/>
            <a:ext cx="4676941" cy="21354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AC424E-9551-4155-9C83-6419CBEED05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33210" b="9506"/>
          <a:stretch/>
        </p:blipFill>
        <p:spPr>
          <a:xfrm>
            <a:off x="508030" y="5511812"/>
            <a:ext cx="4727680" cy="23139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F68D847-26ED-416C-800E-734E46999D16}"/>
              </a:ext>
            </a:extLst>
          </p:cNvPr>
          <p:cNvSpPr txBox="1"/>
          <p:nvPr/>
        </p:nvSpPr>
        <p:spPr>
          <a:xfrm>
            <a:off x="558769" y="8089383"/>
            <a:ext cx="47276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1E3D58"/>
                </a:solidFill>
                <a:latin typeface="Open Sauce Bold" panose="020B0604020202020204" charset="0"/>
              </a:rPr>
              <a:t>Uzbekistan Population-Based Serosurvey of Prevalence of and Risk Factors for SARS-CoV-2, Hepatitis C and Hepatitis B Virus Infection: key results and further steps”, 2022. </a:t>
            </a:r>
            <a:r>
              <a:rPr lang="en-US" sz="1800" dirty="0">
                <a:solidFill>
                  <a:srgbClr val="1E3D58"/>
                </a:solidFill>
                <a:latin typeface="Open Sauce Bold" panose="020B0604020202020204" charset="0"/>
              </a:rPr>
              <a:t>Tashkent, Uzbekistan</a:t>
            </a:r>
          </a:p>
        </p:txBody>
      </p:sp>
    </p:spTree>
    <p:extLst>
      <p:ext uri="{BB962C8B-B14F-4D97-AF65-F5344CB8AC3E}">
        <p14:creationId xmlns:p14="http://schemas.microsoft.com/office/powerpoint/2010/main" val="416648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2" y="228522"/>
            <a:ext cx="1737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71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1E3D58"/>
                </a:solidFill>
                <a:latin typeface="Open Sauce" panose="020B0604020202020204" charset="0"/>
              </a:rPr>
              <a:t>Georgia Hepatitis C Elimination Program Care Cascade, 28 April 2015 – 30 March 2025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396" y="30521"/>
            <a:ext cx="18135602" cy="10287000"/>
            <a:chOff x="0" y="-87502"/>
            <a:chExt cx="9144000" cy="5143500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16002149"/>
                </p:ext>
              </p:extLst>
            </p:nvPr>
          </p:nvGraphicFramePr>
          <p:xfrm>
            <a:off x="0" y="-87502"/>
            <a:ext cx="9144000" cy="5143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xtBox 1"/>
            <p:cNvSpPr txBox="1"/>
            <p:nvPr/>
          </p:nvSpPr>
          <p:spPr>
            <a:xfrm>
              <a:off x="2725509" y="2804415"/>
              <a:ext cx="990600" cy="22990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828755">
                <a:defRPr/>
              </a:pPr>
              <a:r>
                <a:rPr lang="en-US" sz="2400" dirty="0"/>
                <a:t>95.2%</a:t>
              </a:r>
            </a:p>
            <a:p>
              <a:pPr defTabSz="1828755">
                <a:defRPr/>
              </a:pPr>
              <a:endParaRPr lang="en-US" sz="2201" dirty="0">
                <a:latin typeface="Calibri" panose="020F0502020204030204"/>
              </a:endParaRPr>
            </a:p>
            <a:p>
              <a:pPr defTabSz="1828755">
                <a:defRPr/>
              </a:pPr>
              <a:endParaRPr lang="en-US" sz="2201" dirty="0">
                <a:latin typeface="Calibri" panose="020F0502020204030204"/>
              </a:endParaRP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2728934" y="1114863"/>
              <a:ext cx="990600" cy="278890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828755">
                <a:defRPr/>
              </a:pPr>
              <a:r>
                <a:rPr lang="en-US" sz="2400" dirty="0"/>
                <a:t>88.2%</a:t>
              </a:r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2571231" y="1608765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201">
                <a:solidFill>
                  <a:schemeClr val="tx1"/>
                </a:solidFill>
              </a:endParaRPr>
            </a:p>
          </p:txBody>
        </p:sp>
        <p:sp>
          <p:nvSpPr>
            <p:cNvPr id="29" name="TextBox 1"/>
            <p:cNvSpPr txBox="1"/>
            <p:nvPr/>
          </p:nvSpPr>
          <p:spPr>
            <a:xfrm>
              <a:off x="2731443" y="1526452"/>
              <a:ext cx="990660" cy="27888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77.4%</a:t>
              </a:r>
              <a:endParaRPr lang="en-US" sz="2201" dirty="0"/>
            </a:p>
          </p:txBody>
        </p:sp>
        <p:sp>
          <p:nvSpPr>
            <p:cNvPr id="30" name="TextBox 1"/>
            <p:cNvSpPr txBox="1"/>
            <p:nvPr/>
          </p:nvSpPr>
          <p:spPr>
            <a:xfrm>
              <a:off x="2728874" y="685099"/>
              <a:ext cx="990660" cy="27888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95.0% </a:t>
              </a:r>
            </a:p>
          </p:txBody>
        </p:sp>
        <p:sp>
          <p:nvSpPr>
            <p:cNvPr id="32" name="TextBox 1"/>
            <p:cNvSpPr txBox="1"/>
            <p:nvPr/>
          </p:nvSpPr>
          <p:spPr>
            <a:xfrm>
              <a:off x="2725449" y="3215995"/>
              <a:ext cx="990660" cy="27888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73.7%</a:t>
              </a: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2574656" y="751978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201">
                <a:solidFill>
                  <a:schemeClr val="tx1"/>
                </a:solidFill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2583356" y="1176316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201">
                <a:solidFill>
                  <a:schemeClr val="tx1"/>
                </a:solidFill>
              </a:endParaRPr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2580202" y="2027346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201">
                <a:solidFill>
                  <a:schemeClr val="tx1"/>
                </a:solidFill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2561873" y="2432487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201">
                <a:solidFill>
                  <a:schemeClr val="tx1"/>
                </a:solidFill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2561873" y="2851068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201">
                <a:solidFill>
                  <a:schemeClr val="tx1"/>
                </a:solidFill>
              </a:endParaRPr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2561873" y="3291995"/>
              <a:ext cx="154218" cy="168447"/>
            </a:xfrm>
            <a:prstGeom prst="downArrow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201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52399" y="8522564"/>
            <a:ext cx="17983205" cy="1477328"/>
          </a:xfrm>
          <a:prstGeom prst="rect">
            <a:avLst/>
          </a:prstGeom>
          <a:solidFill>
            <a:srgbClr val="FBFDE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Among persons with national ID number.  An additional 18,586 screened anti-HCV+ using an anonymized 15-digit code. Thus, their representation in the cascade cannot be confirmed;  ** Age ≥12 years with no mortality data prior to progressing in cascade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*** Per-protocol, includes retreatments. Among 61,931 persons tested after their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round of treatment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60,058 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97.0%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achieved SVR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(Including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82.4%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SOF-based regimens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98.2%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SOF/LED regimens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98.5%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SOF/VEL regimens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 2,482 persons were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retreated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a 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round of treatment, with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94.3%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(1,296/1,375) of those tested achieving SVR. Overall SVR by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Intention-to-Treat analysis: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71.8%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94045044-CAC2-41F1-B32A-33B524DF08A9}"/>
              </a:ext>
            </a:extLst>
          </p:cNvPr>
          <p:cNvSpPr txBox="1"/>
          <p:nvPr/>
        </p:nvSpPr>
        <p:spPr>
          <a:xfrm>
            <a:off x="10940751" y="5488917"/>
            <a:ext cx="1420260" cy="57750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-13,485</a:t>
            </a: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94045044-CAC2-41F1-B32A-33B524DF08A9}"/>
              </a:ext>
            </a:extLst>
          </p:cNvPr>
          <p:cNvSpPr txBox="1"/>
          <p:nvPr/>
        </p:nvSpPr>
        <p:spPr>
          <a:xfrm>
            <a:off x="14503895" y="3030143"/>
            <a:ext cx="1676400" cy="57750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-18, 132</a:t>
            </a:r>
          </a:p>
        </p:txBody>
      </p:sp>
      <p:sp>
        <p:nvSpPr>
          <p:cNvPr id="27" name="Arrow: Curved Left 26">
            <a:extLst>
              <a:ext uri="{FF2B5EF4-FFF2-40B4-BE49-F238E27FC236}">
                <a16:creationId xmlns:a16="http://schemas.microsoft.com/office/drawing/2014/main" id="{6564E1D1-DECB-4579-8C75-359A449D080C}"/>
              </a:ext>
            </a:extLst>
          </p:cNvPr>
          <p:cNvSpPr/>
          <p:nvPr/>
        </p:nvSpPr>
        <p:spPr>
          <a:xfrm>
            <a:off x="15799295" y="2279525"/>
            <a:ext cx="762000" cy="891761"/>
          </a:xfrm>
          <a:prstGeom prst="curvedLeftArrow">
            <a:avLst>
              <a:gd name="adj1" fmla="val 3361"/>
              <a:gd name="adj2" fmla="val 26900"/>
              <a:gd name="adj3" fmla="val 1700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1"/>
          </a:p>
        </p:txBody>
      </p:sp>
      <p:sp>
        <p:nvSpPr>
          <p:cNvPr id="28" name="Arrow: Curved Left 27">
            <a:extLst>
              <a:ext uri="{FF2B5EF4-FFF2-40B4-BE49-F238E27FC236}">
                <a16:creationId xmlns:a16="http://schemas.microsoft.com/office/drawing/2014/main" id="{6564E1D1-DECB-4579-8C75-359A449D080C}"/>
              </a:ext>
            </a:extLst>
          </p:cNvPr>
          <p:cNvSpPr/>
          <p:nvPr/>
        </p:nvSpPr>
        <p:spPr>
          <a:xfrm>
            <a:off x="12143340" y="4850776"/>
            <a:ext cx="762000" cy="891761"/>
          </a:xfrm>
          <a:prstGeom prst="curvedLeftArrow">
            <a:avLst>
              <a:gd name="adj1" fmla="val 3361"/>
              <a:gd name="adj2" fmla="val 26900"/>
              <a:gd name="adj3" fmla="val 1700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1"/>
          </a:p>
        </p:txBody>
      </p:sp>
      <p:sp>
        <p:nvSpPr>
          <p:cNvPr id="23" name="Down Arrow 42">
            <a:extLst>
              <a:ext uri="{FF2B5EF4-FFF2-40B4-BE49-F238E27FC236}">
                <a16:creationId xmlns:a16="http://schemas.microsoft.com/office/drawing/2014/main" id="{823B9A77-63B8-47E5-9D86-2835CD9A877A}"/>
              </a:ext>
            </a:extLst>
          </p:cNvPr>
          <p:cNvSpPr/>
          <p:nvPr/>
        </p:nvSpPr>
        <p:spPr>
          <a:xfrm>
            <a:off x="5249436" y="7613079"/>
            <a:ext cx="308436" cy="336894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1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AF570D-E257-4955-A093-F0F5A47EFDB8}"/>
              </a:ext>
            </a:extLst>
          </p:cNvPr>
          <p:cNvSpPr txBox="1"/>
          <p:nvPr/>
        </p:nvSpPr>
        <p:spPr>
          <a:xfrm>
            <a:off x="13307863" y="4619122"/>
            <a:ext cx="4074851" cy="31624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>
                <a:latin typeface="Open Sauce" panose="020B0604020202020204" charset="0"/>
                <a:ea typeface="Times New Roman" panose="02020603050405020304" pitchFamily="18" charset="0"/>
              </a:rPr>
              <a:t>Since 2015:</a:t>
            </a:r>
          </a:p>
          <a:p>
            <a:pPr marL="428625" indent="-428625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b="1" dirty="0">
                <a:latin typeface="Open Sauce" panose="020B0604020202020204" charset="0"/>
                <a:ea typeface="Times New Roman" panose="02020603050405020304" pitchFamily="18" charset="0"/>
              </a:rPr>
              <a:t>3 </a:t>
            </a:r>
            <a:r>
              <a:rPr lang="en-US" b="1" dirty="0">
                <a:latin typeface="Open Sauce" panose="020B0604020202020204" charset="0"/>
                <a:ea typeface="Times New Roman" panose="02020603050405020304" pitchFamily="18" charset="0"/>
                <a:cs typeface="Sylfaen" panose="010A0502050306030303" pitchFamily="18" charset="0"/>
              </a:rPr>
              <a:t>million</a:t>
            </a:r>
            <a:r>
              <a:rPr lang="en-US" dirty="0">
                <a:latin typeface="Open Sauce" panose="020B0604020202020204" charset="0"/>
                <a:ea typeface="Times New Roman" panose="02020603050405020304" pitchFamily="18" charset="0"/>
                <a:cs typeface="Sylfaen" panose="010A0502050306030303" pitchFamily="18" charset="0"/>
              </a:rPr>
              <a:t> persons tested</a:t>
            </a:r>
            <a:endParaRPr lang="en-US" dirty="0">
              <a:latin typeface="Open Sauce" panose="020B0604020202020204" charset="0"/>
              <a:ea typeface="Times New Roman" panose="02020603050405020304" pitchFamily="18" charset="0"/>
            </a:endParaRPr>
          </a:p>
          <a:p>
            <a:pPr marL="428625" indent="-428625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dirty="0">
                <a:latin typeface="Open Sauce" panose="020B0604020202020204" charset="0"/>
                <a:ea typeface="Times New Roman" panose="02020603050405020304" pitchFamily="18" charset="0"/>
                <a:cs typeface="Sylfaen" panose="010A0502050306030303" pitchFamily="18" charset="0"/>
              </a:rPr>
              <a:t>About </a:t>
            </a:r>
            <a:r>
              <a:rPr lang="ka-GE" b="1" dirty="0">
                <a:latin typeface="Sylfaen" panose="010A0502050306030303" pitchFamily="18" charset="0"/>
                <a:ea typeface="Times New Roman" panose="02020603050405020304" pitchFamily="18" charset="0"/>
              </a:rPr>
              <a:t>1</a:t>
            </a:r>
            <a:r>
              <a:rPr lang="en-US" b="1" dirty="0">
                <a:latin typeface="Open Sauce" panose="020B0604020202020204" charset="0"/>
                <a:ea typeface="Times New Roman" panose="02020603050405020304" pitchFamily="18" charset="0"/>
              </a:rPr>
              <a:t>72 010</a:t>
            </a:r>
            <a:r>
              <a:rPr lang="en-US" dirty="0">
                <a:latin typeface="Open Sauce" panose="020B0604020202020204" charset="0"/>
                <a:ea typeface="Times New Roman" panose="02020603050405020304" pitchFamily="18" charset="0"/>
                <a:cs typeface="Sylfaen" panose="010A0502050306030303" pitchFamily="18" charset="0"/>
              </a:rPr>
              <a:t>  anti-HCV positive cases identified</a:t>
            </a:r>
            <a:endParaRPr lang="en-US" dirty="0">
              <a:latin typeface="Open Sauce" panose="020B0604020202020204" charset="0"/>
              <a:ea typeface="Times New Roman" panose="02020603050405020304" pitchFamily="18" charset="0"/>
            </a:endParaRPr>
          </a:p>
          <a:p>
            <a:pPr marL="428625" indent="-428625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b="1" dirty="0">
                <a:latin typeface="Open Sauce" panose="020B0604020202020204" charset="0"/>
                <a:ea typeface="Times New Roman" panose="02020603050405020304" pitchFamily="18" charset="0"/>
                <a:cs typeface="Sylfaen" panose="010A0502050306030303" pitchFamily="18" charset="0"/>
              </a:rPr>
              <a:t>18 709 </a:t>
            </a:r>
            <a:r>
              <a:rPr lang="en-US" dirty="0">
                <a:latin typeface="Open Sauce" panose="020B0604020202020204" charset="0"/>
                <a:ea typeface="Times New Roman" panose="02020603050405020304" pitchFamily="18" charset="0"/>
                <a:cs typeface="Sylfaen" panose="010A0502050306030303" pitchFamily="18" charset="0"/>
              </a:rPr>
              <a:t> anti-HCV+ individuals to follow-up and link to care</a:t>
            </a:r>
            <a:endParaRPr lang="en-US" dirty="0">
              <a:latin typeface="Open Sauce" panose="020B0604020202020204" charset="0"/>
              <a:ea typeface="Times New Roman" panose="02020603050405020304" pitchFamily="18" charset="0"/>
            </a:endParaRPr>
          </a:p>
          <a:p>
            <a:pPr marL="428625" indent="-428625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dirty="0">
                <a:latin typeface="Open Sauce" panose="020B0604020202020204" charset="0"/>
                <a:ea typeface="Times New Roman" panose="02020603050405020304" pitchFamily="18" charset="0"/>
                <a:cs typeface="Sylfaen" panose="010A0502050306030303" pitchFamily="18" charset="0"/>
              </a:rPr>
              <a:t>Over </a:t>
            </a:r>
            <a:r>
              <a:rPr lang="en-US" b="1" dirty="0">
                <a:latin typeface="Open Sauce" panose="020B0604020202020204" charset="0"/>
                <a:ea typeface="Times New Roman" panose="02020603050405020304" pitchFamily="18" charset="0"/>
                <a:cs typeface="Sylfaen" panose="010A0502050306030303" pitchFamily="18" charset="0"/>
              </a:rPr>
              <a:t>90</a:t>
            </a:r>
            <a:r>
              <a:rPr lang="ka-GE" b="1" dirty="0">
                <a:latin typeface="Sylfaen" panose="010A0502050306030303" pitchFamily="18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en-US" b="1" dirty="0">
                <a:latin typeface="Open Sauce" panose="020B0604020202020204" charset="0"/>
                <a:ea typeface="Times New Roman" panose="02020603050405020304" pitchFamily="18" charset="0"/>
                <a:cs typeface="Sylfaen" panose="010A0502050306030303" pitchFamily="18" charset="0"/>
              </a:rPr>
              <a:t>421</a:t>
            </a:r>
            <a:r>
              <a:rPr lang="en-US" dirty="0">
                <a:latin typeface="Open Sauce" panose="020B0604020202020204" charset="0"/>
                <a:ea typeface="Times New Roman" panose="02020603050405020304" pitchFamily="18" charset="0"/>
                <a:cs typeface="Sylfaen" panose="010A0502050306030303" pitchFamily="18" charset="0"/>
              </a:rPr>
              <a:t> patients started treatment</a:t>
            </a:r>
            <a:endParaRPr lang="en-US" dirty="0">
              <a:latin typeface="Open Sauce" panose="020B0604020202020204" charset="0"/>
              <a:ea typeface="Times New Roman" panose="02020603050405020304" pitchFamily="18" charset="0"/>
            </a:endParaRPr>
          </a:p>
          <a:p>
            <a:pPr marL="428625" indent="-428625"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dirty="0">
                <a:latin typeface="Open Sauce" panose="020B0604020202020204" charset="0"/>
                <a:ea typeface="Times New Roman" panose="02020603050405020304" pitchFamily="18" charset="0"/>
                <a:cs typeface="Sylfaen" panose="010A0502050306030303" pitchFamily="18" charset="0"/>
              </a:rPr>
              <a:t>Cure rate – </a:t>
            </a:r>
            <a:r>
              <a:rPr lang="en-US" b="1" dirty="0">
                <a:latin typeface="Open Sauce" panose="020B0604020202020204" charset="0"/>
                <a:ea typeface="Times New Roman" panose="02020603050405020304" pitchFamily="18" charset="0"/>
                <a:cs typeface="Sylfaen" panose="010A0502050306030303" pitchFamily="18" charset="0"/>
              </a:rPr>
              <a:t>99%</a:t>
            </a:r>
            <a:endParaRPr lang="en-US" dirty="0">
              <a:latin typeface="Open Sauc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1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09"/>
          <p:cNvSpPr/>
          <p:nvPr/>
        </p:nvSpPr>
        <p:spPr>
          <a:xfrm>
            <a:off x="-27709" y="-3756838"/>
            <a:ext cx="7477511" cy="7093110"/>
          </a:xfrm>
          <a:custGeom>
            <a:avLst/>
            <a:gdLst/>
            <a:ahLst/>
            <a:cxnLst/>
            <a:rect l="l" t="t" r="r" b="b"/>
            <a:pathLst>
              <a:path w="488128" h="488128" extrusionOk="0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SzPts val="4600"/>
            </a:pPr>
            <a:endParaRPr sz="6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ts val="3150"/>
              </a:spcBef>
              <a:buClr>
                <a:srgbClr val="000000"/>
              </a:buClr>
              <a:buSzPts val="4600"/>
            </a:pPr>
            <a:endParaRPr sz="69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90000"/>
              </a:lnSpc>
              <a:spcBef>
                <a:spcPts val="3150"/>
              </a:spcBef>
              <a:spcAft>
                <a:spcPts val="3150"/>
              </a:spcAft>
              <a:buClr>
                <a:srgbClr val="000000"/>
              </a:buClr>
              <a:buSzPts val="1900"/>
            </a:pPr>
            <a:endParaRPr sz="28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109"/>
          <p:cNvSpPr txBox="1">
            <a:spLocks noGrp="1"/>
          </p:cNvSpPr>
          <p:nvPr>
            <p:ph type="title"/>
          </p:nvPr>
        </p:nvSpPr>
        <p:spPr>
          <a:xfrm>
            <a:off x="643444" y="27547"/>
            <a:ext cx="6047550" cy="1849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19450" tIns="630900" rIns="219450" bIns="68550" rtlCol="0" anchor="t" anchorCtr="0">
            <a:noAutofit/>
          </a:bodyPr>
          <a:lstStyle/>
          <a:p>
            <a:pPr>
              <a:spcBef>
                <a:spcPts val="750"/>
              </a:spcBef>
              <a:spcAft>
                <a:spcPts val="3150"/>
              </a:spcAft>
            </a:pPr>
            <a:r>
              <a:rPr lang="en-US" b="1" dirty="0">
                <a:solidFill>
                  <a:srgbClr val="1E3D58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  <a:t>Challenges &amp; </a:t>
            </a:r>
            <a:br>
              <a:rPr lang="en-US" b="1" dirty="0">
                <a:solidFill>
                  <a:srgbClr val="1E3D58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</a:br>
            <a:r>
              <a:rPr lang="en-US" b="1" dirty="0">
                <a:solidFill>
                  <a:srgbClr val="1E3D58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  <a:t>Next Steps </a:t>
            </a:r>
            <a:endParaRPr sz="3200" dirty="0">
              <a:solidFill>
                <a:srgbClr val="1E3D58"/>
              </a:solidFill>
              <a:latin typeface="Open Sauce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p109"/>
          <p:cNvSpPr txBox="1">
            <a:spLocks noGrp="1"/>
          </p:cNvSpPr>
          <p:nvPr>
            <p:ph type="sldNum" idx="12"/>
          </p:nvPr>
        </p:nvSpPr>
        <p:spPr>
          <a:xfrm>
            <a:off x="17502891" y="9727406"/>
            <a:ext cx="785250" cy="5476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pPr/>
              <a:t>12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3" name="Google Shape;1123;p109"/>
          <p:cNvGrpSpPr/>
          <p:nvPr/>
        </p:nvGrpSpPr>
        <p:grpSpPr>
          <a:xfrm>
            <a:off x="-58627" y="7020199"/>
            <a:ext cx="7318787" cy="1849154"/>
            <a:chOff x="163869" y="3449344"/>
            <a:chExt cx="3659485" cy="924600"/>
          </a:xfrm>
        </p:grpSpPr>
        <p:cxnSp>
          <p:nvCxnSpPr>
            <p:cNvPr id="1124" name="Google Shape;1124;p109"/>
            <p:cNvCxnSpPr/>
            <p:nvPr/>
          </p:nvCxnSpPr>
          <p:spPr>
            <a:xfrm rot="10800000">
              <a:off x="2893354" y="3648724"/>
              <a:ext cx="9300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125" name="Google Shape;1125;p109"/>
            <p:cNvSpPr txBox="1"/>
            <p:nvPr/>
          </p:nvSpPr>
          <p:spPr>
            <a:xfrm>
              <a:off x="163869" y="3449344"/>
              <a:ext cx="3109387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685800">
                <a:buClr>
                  <a:srgbClr val="000000"/>
                </a:buClr>
                <a:buSzPts val="2000"/>
              </a:pPr>
              <a:r>
                <a:rPr lang="en-US" sz="2400" b="1" dirty="0">
                  <a:solidFill>
                    <a:schemeClr val="lt1"/>
                  </a:solidFill>
                  <a:latin typeface="Open Sauce" panose="020B0604020202020204" charset="0"/>
                  <a:ea typeface="Arial"/>
                  <a:cs typeface="Arial"/>
                  <a:sym typeface="Arial"/>
                </a:rPr>
                <a:t>2. Strengthen infection transmission prevention </a:t>
              </a:r>
              <a:r>
                <a:rPr lang="en-US" b="1" dirty="0">
                  <a:solidFill>
                    <a:schemeClr val="lt1"/>
                  </a:solidFill>
                  <a:latin typeface="Open Sauce" panose="020B0604020202020204" charset="0"/>
                  <a:ea typeface="Arial"/>
                  <a:cs typeface="Arial"/>
                  <a:sym typeface="Arial"/>
                </a:rPr>
                <a:t>      </a:t>
              </a:r>
              <a:endParaRPr b="1" dirty="0">
                <a:solidFill>
                  <a:schemeClr val="lt1"/>
                </a:solidFill>
                <a:latin typeface="Open Sauce" panose="020B0604020202020204" charset="0"/>
                <a:ea typeface="Arial"/>
                <a:cs typeface="Arial"/>
                <a:sym typeface="Arial"/>
              </a:endParaRPr>
            </a:p>
            <a:p>
              <a:pPr marL="685800">
                <a:buClr>
                  <a:srgbClr val="000000"/>
                </a:buClr>
                <a:buSzPts val="1400"/>
              </a:pPr>
              <a:r>
                <a:rPr lang="en-US" dirty="0">
                  <a:solidFill>
                    <a:schemeClr val="lt1"/>
                  </a:solidFill>
                  <a:latin typeface="Open Sauce" panose="020B0604020202020204" charset="0"/>
                  <a:ea typeface="Arial"/>
                  <a:cs typeface="Arial"/>
                  <a:sym typeface="Arial"/>
                </a:rPr>
                <a:t>Both in general and key populations</a:t>
              </a:r>
              <a:endParaRPr dirty="0">
                <a:solidFill>
                  <a:schemeClr val="lt1"/>
                </a:solidFill>
                <a:latin typeface="Open Sauce" panose="020B0604020202020204" charset="0"/>
                <a:ea typeface="Arial"/>
                <a:cs typeface="Arial"/>
                <a:sym typeface="Arial"/>
              </a:endParaRPr>
            </a:p>
            <a:p>
              <a:pPr>
                <a:spcBef>
                  <a:spcPts val="176"/>
                </a:spcBef>
                <a:buClr>
                  <a:srgbClr val="000000"/>
                </a:buClr>
                <a:buSzPts val="2000"/>
              </a:pPr>
              <a:endParaRPr sz="3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6" name="Google Shape;1126;p109"/>
          <p:cNvGrpSpPr/>
          <p:nvPr/>
        </p:nvGrpSpPr>
        <p:grpSpPr>
          <a:xfrm>
            <a:off x="8085675" y="7653663"/>
            <a:ext cx="9763886" cy="1849154"/>
            <a:chOff x="4657738" y="3521261"/>
            <a:chExt cx="4296150" cy="924600"/>
          </a:xfrm>
        </p:grpSpPr>
        <p:cxnSp>
          <p:nvCxnSpPr>
            <p:cNvPr id="1127" name="Google Shape;1127;p109"/>
            <p:cNvCxnSpPr/>
            <p:nvPr/>
          </p:nvCxnSpPr>
          <p:spPr>
            <a:xfrm>
              <a:off x="4657738" y="3854000"/>
              <a:ext cx="18387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128" name="Google Shape;1128;p109"/>
            <p:cNvSpPr txBox="1"/>
            <p:nvPr/>
          </p:nvSpPr>
          <p:spPr>
            <a:xfrm>
              <a:off x="6595820" y="3521261"/>
              <a:ext cx="2358068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400"/>
              </a:pPr>
              <a:endParaRPr sz="21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57200" indent="-457200">
                <a:buClr>
                  <a:schemeClr val="bg1"/>
                </a:buClr>
                <a:buSzPts val="2000"/>
                <a:buFont typeface="+mj-lt"/>
                <a:buAutoNum type="arabicPeriod" startAt="3"/>
              </a:pPr>
              <a:r>
                <a:rPr lang="en-US" sz="2400" b="1" dirty="0">
                  <a:solidFill>
                    <a:schemeClr val="lt1"/>
                  </a:solidFill>
                  <a:latin typeface="Open Sauce" panose="020B0604020202020204" charset="0"/>
                  <a:ea typeface="Arial"/>
                  <a:cs typeface="Arial"/>
                  <a:sym typeface="Arial"/>
                </a:rPr>
                <a:t>Increase Hep B vaccination coverage</a:t>
              </a:r>
              <a:endParaRPr sz="2400" b="1" dirty="0">
                <a:solidFill>
                  <a:schemeClr val="lt1"/>
                </a:solidFill>
                <a:latin typeface="Open Sauce" panose="020B0604020202020204" charset="0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500"/>
              </a:pPr>
              <a:r>
                <a:rPr lang="en-US" dirty="0">
                  <a:solidFill>
                    <a:schemeClr val="lt1"/>
                  </a:solidFill>
                  <a:latin typeface="Open Sauce" panose="020B0604020202020204" charset="0"/>
                  <a:ea typeface="Arial"/>
                  <a:cs typeface="Arial"/>
                  <a:sym typeface="Arial"/>
                </a:rPr>
                <a:t>among target and key populations</a:t>
              </a:r>
              <a:endParaRPr dirty="0">
                <a:solidFill>
                  <a:schemeClr val="lt1"/>
                </a:solidFill>
                <a:latin typeface="Open Sauce" panose="020B060402020202020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109"/>
          <p:cNvGrpSpPr/>
          <p:nvPr/>
        </p:nvGrpSpPr>
        <p:grpSpPr>
          <a:xfrm>
            <a:off x="413096" y="3943621"/>
            <a:ext cx="7160496" cy="1706660"/>
            <a:chOff x="486192" y="1654113"/>
            <a:chExt cx="3381021" cy="853351"/>
          </a:xfrm>
        </p:grpSpPr>
        <p:cxnSp>
          <p:nvCxnSpPr>
            <p:cNvPr id="1130" name="Google Shape;1130;p109"/>
            <p:cNvCxnSpPr/>
            <p:nvPr/>
          </p:nvCxnSpPr>
          <p:spPr>
            <a:xfrm rot="10800000">
              <a:off x="2642013" y="1654113"/>
              <a:ext cx="1225200" cy="0"/>
            </a:xfrm>
            <a:prstGeom prst="straightConnector1">
              <a:avLst/>
            </a:prstGeom>
            <a:noFill/>
            <a:ln w="9525" cap="flat" cmpd="sng">
              <a:solidFill>
                <a:srgbClr val="249C90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131" name="Google Shape;1131;p109"/>
            <p:cNvSpPr txBox="1"/>
            <p:nvPr/>
          </p:nvSpPr>
          <p:spPr>
            <a:xfrm>
              <a:off x="486192" y="1843864"/>
              <a:ext cx="2972100" cy="6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685800">
                <a:buClr>
                  <a:srgbClr val="000000"/>
                </a:buClr>
                <a:buSzPts val="1500"/>
              </a:pPr>
              <a:endParaRPr sz="22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109"/>
          <p:cNvGrpSpPr/>
          <p:nvPr/>
        </p:nvGrpSpPr>
        <p:grpSpPr>
          <a:xfrm>
            <a:off x="10419414" y="1894170"/>
            <a:ext cx="7490314" cy="1849154"/>
            <a:chOff x="5209838" y="947108"/>
            <a:chExt cx="3745250" cy="924600"/>
          </a:xfrm>
        </p:grpSpPr>
        <p:sp>
          <p:nvSpPr>
            <p:cNvPr id="1133" name="Google Shape;1133;p109"/>
            <p:cNvSpPr txBox="1"/>
            <p:nvPr/>
          </p:nvSpPr>
          <p:spPr>
            <a:xfrm>
              <a:off x="6151803" y="947108"/>
              <a:ext cx="2803285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000"/>
              </a:pPr>
              <a:r>
                <a:rPr lang="en-US" sz="2800" b="1" dirty="0">
                  <a:solidFill>
                    <a:srgbClr val="FFC000"/>
                  </a:solidFill>
                  <a:latin typeface="Open Sauce" panose="020B0604020202020204" charset="0"/>
                  <a:ea typeface="Arial"/>
                  <a:cs typeface="Arial"/>
                  <a:sym typeface="Arial"/>
                </a:rPr>
                <a:t>5. Apply for the validation of Path to hepatitis C elimination</a:t>
              </a:r>
              <a:endParaRPr sz="2000" dirty="0">
                <a:solidFill>
                  <a:srgbClr val="FFC000"/>
                </a:solidFill>
                <a:latin typeface="Open Sauce" panose="020B0604020202020204" charset="0"/>
                <a:ea typeface="Arial"/>
                <a:cs typeface="Arial"/>
                <a:sym typeface="Arial"/>
              </a:endParaRPr>
            </a:p>
            <a:p>
              <a:pPr>
                <a:spcBef>
                  <a:spcPts val="1500"/>
                </a:spcBef>
                <a:spcAft>
                  <a:spcPts val="1500"/>
                </a:spcAft>
                <a:buClr>
                  <a:srgbClr val="000000"/>
                </a:buClr>
                <a:buSzPts val="1400"/>
              </a:pPr>
              <a:endParaRPr sz="21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34" name="Google Shape;1134;p109"/>
            <p:cNvCxnSpPr/>
            <p:nvPr/>
          </p:nvCxnSpPr>
          <p:spPr>
            <a:xfrm>
              <a:off x="5209838" y="1654113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135" name="Google Shape;1135;p109"/>
          <p:cNvGrpSpPr/>
          <p:nvPr/>
        </p:nvGrpSpPr>
        <p:grpSpPr>
          <a:xfrm>
            <a:off x="11220294" y="4887038"/>
            <a:ext cx="6949851" cy="1849154"/>
            <a:chOff x="5610288" y="2443580"/>
            <a:chExt cx="3475012" cy="924600"/>
          </a:xfrm>
        </p:grpSpPr>
        <p:cxnSp>
          <p:nvCxnSpPr>
            <p:cNvPr id="1136" name="Google Shape;1136;p109"/>
            <p:cNvCxnSpPr/>
            <p:nvPr/>
          </p:nvCxnSpPr>
          <p:spPr>
            <a:xfrm>
              <a:off x="5610288" y="2775650"/>
              <a:ext cx="8862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1137" name="Google Shape;1137;p109"/>
            <p:cNvSpPr txBox="1"/>
            <p:nvPr/>
          </p:nvSpPr>
          <p:spPr>
            <a:xfrm>
              <a:off x="6174842" y="2443580"/>
              <a:ext cx="2910458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000"/>
              </a:pPr>
              <a:r>
                <a:rPr lang="en-US" sz="30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lang="en-US" sz="2400" b="1" dirty="0">
                  <a:solidFill>
                    <a:schemeClr val="lt1"/>
                  </a:solidFill>
                  <a:latin typeface="Open Sauce" panose="020B0604020202020204" charset="0"/>
                  <a:ea typeface="Arial"/>
                  <a:cs typeface="Arial"/>
                  <a:sym typeface="Arial"/>
                </a:rPr>
                <a:t>.  Raising awareness</a:t>
              </a:r>
              <a:endParaRPr sz="2400" b="1" dirty="0">
                <a:solidFill>
                  <a:schemeClr val="lt1"/>
                </a:solidFill>
                <a:latin typeface="Open Sauce" panose="020B0604020202020204" charset="0"/>
                <a:ea typeface="Arial"/>
                <a:cs typeface="Arial"/>
                <a:sym typeface="Arial"/>
              </a:endParaRPr>
            </a:p>
            <a:p>
              <a:pPr marL="1371600">
                <a:buClr>
                  <a:srgbClr val="000000"/>
                </a:buClr>
                <a:buSzPts val="1500"/>
              </a:pPr>
              <a:r>
                <a:rPr lang="en-US" dirty="0">
                  <a:solidFill>
                    <a:schemeClr val="lt1"/>
                  </a:solidFill>
                  <a:latin typeface="Open Sauce" panose="020B0604020202020204" charset="0"/>
                  <a:ea typeface="Arial"/>
                  <a:cs typeface="Arial"/>
                  <a:sym typeface="Arial"/>
                </a:rPr>
                <a:t>about</a:t>
              </a:r>
              <a:r>
                <a:rPr lang="en-US" b="1" dirty="0">
                  <a:solidFill>
                    <a:schemeClr val="lt1"/>
                  </a:solidFill>
                  <a:latin typeface="Open Sauce" panose="020B0604020202020204" charset="0"/>
                  <a:ea typeface="Arial"/>
                  <a:cs typeface="Arial"/>
                  <a:sym typeface="Arial"/>
                </a:rPr>
                <a:t> hepatitis B</a:t>
              </a:r>
              <a:r>
                <a:rPr lang="en-US" dirty="0">
                  <a:solidFill>
                    <a:schemeClr val="lt1"/>
                  </a:solidFill>
                  <a:latin typeface="Open Sauce" panose="020B0604020202020204" charset="0"/>
                  <a:ea typeface="Arial"/>
                  <a:cs typeface="Arial"/>
                  <a:sym typeface="Arial"/>
                </a:rPr>
                <a:t> and</a:t>
              </a:r>
              <a:r>
                <a:rPr lang="en-US" b="1" dirty="0">
                  <a:solidFill>
                    <a:schemeClr val="lt1"/>
                  </a:solidFill>
                  <a:latin typeface="Open Sauce" panose="020B0604020202020204" charset="0"/>
                  <a:ea typeface="Arial"/>
                  <a:cs typeface="Arial"/>
                  <a:sym typeface="Arial"/>
                </a:rPr>
                <a:t> C </a:t>
              </a:r>
              <a:r>
                <a:rPr lang="en-US" dirty="0">
                  <a:solidFill>
                    <a:schemeClr val="lt1"/>
                  </a:solidFill>
                  <a:latin typeface="Open Sauce" panose="020B0604020202020204" charset="0"/>
                  <a:ea typeface="Arial"/>
                  <a:cs typeface="Arial"/>
                  <a:sym typeface="Arial"/>
                </a:rPr>
                <a:t>infections, treatment availability and National Elimination Program</a:t>
              </a:r>
              <a:endParaRPr dirty="0">
                <a:solidFill>
                  <a:srgbClr val="000000"/>
                </a:solidFill>
                <a:latin typeface="Open Sauce" panose="020B0604020202020204" charset="0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2000"/>
              </a:pPr>
              <a:endParaRPr sz="3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p109"/>
          <p:cNvGrpSpPr/>
          <p:nvPr/>
        </p:nvGrpSpPr>
        <p:grpSpPr>
          <a:xfrm>
            <a:off x="6241618" y="3065542"/>
            <a:ext cx="5864740" cy="5584776"/>
            <a:chOff x="3193941" y="1176205"/>
            <a:chExt cx="2817082" cy="2796862"/>
          </a:xfrm>
        </p:grpSpPr>
        <p:sp>
          <p:nvSpPr>
            <p:cNvPr id="1139" name="Google Shape;1139;p109"/>
            <p:cNvSpPr/>
            <p:nvPr/>
          </p:nvSpPr>
          <p:spPr>
            <a:xfrm rot="-4980021">
              <a:off x="3204123" y="1186472"/>
              <a:ext cx="2771960" cy="2771960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09"/>
            <p:cNvSpPr/>
            <p:nvPr/>
          </p:nvSpPr>
          <p:spPr>
            <a:xfrm rot="7920309">
              <a:off x="3222972" y="1176244"/>
              <a:ext cx="2777207" cy="2777207"/>
            </a:xfrm>
            <a:prstGeom prst="blockArc">
              <a:avLst>
                <a:gd name="adj1" fmla="val 12602522"/>
                <a:gd name="adj2" fmla="val 16800749"/>
                <a:gd name="adj3" fmla="val 18462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09"/>
            <p:cNvSpPr/>
            <p:nvPr/>
          </p:nvSpPr>
          <p:spPr>
            <a:xfrm rot="3600063">
              <a:off x="3267611" y="1204681"/>
              <a:ext cx="2736846" cy="2749979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09"/>
            <p:cNvSpPr/>
            <p:nvPr/>
          </p:nvSpPr>
          <p:spPr>
            <a:xfrm rot="4024705">
              <a:off x="5383221" y="1938684"/>
              <a:ext cx="578477" cy="57914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1B786E"/>
            </a:solidFill>
            <a:ln>
              <a:noFill/>
            </a:ln>
            <a:effectLst>
              <a:outerShdw blurRad="142875" algn="bl" rotWithShape="0">
                <a:srgbClr val="000000">
                  <a:alpha val="41176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09"/>
            <p:cNvSpPr/>
            <p:nvPr/>
          </p:nvSpPr>
          <p:spPr>
            <a:xfrm rot="-6816027">
              <a:off x="5386267" y="1947499"/>
              <a:ext cx="578485" cy="579155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09"/>
            <p:cNvSpPr/>
            <p:nvPr/>
          </p:nvSpPr>
          <p:spPr>
            <a:xfrm rot="-9359762">
              <a:off x="3193941" y="1176205"/>
              <a:ext cx="2777287" cy="2777287"/>
            </a:xfrm>
            <a:prstGeom prst="blockArc">
              <a:avLst>
                <a:gd name="adj1" fmla="val 12330171"/>
                <a:gd name="adj2" fmla="val 16867657"/>
                <a:gd name="adj3" fmla="val 20844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09"/>
            <p:cNvSpPr/>
            <p:nvPr/>
          </p:nvSpPr>
          <p:spPr>
            <a:xfrm rot="-8936366">
              <a:off x="3659126" y="3173505"/>
              <a:ext cx="578551" cy="578963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1F887E"/>
            </a:solidFill>
            <a:ln>
              <a:noFill/>
            </a:ln>
            <a:effectLst>
              <a:outerShdw blurRad="142875" algn="bl" rotWithShape="0">
                <a:srgbClr val="000000">
                  <a:alpha val="41176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09"/>
            <p:cNvSpPr/>
            <p:nvPr/>
          </p:nvSpPr>
          <p:spPr>
            <a:xfrm rot="1824498">
              <a:off x="3659375" y="3173497"/>
              <a:ext cx="578475" cy="578885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09"/>
            <p:cNvSpPr/>
            <p:nvPr/>
          </p:nvSpPr>
          <p:spPr>
            <a:xfrm rot="-600092">
              <a:off x="3198852" y="1195456"/>
              <a:ext cx="2777611" cy="2777611"/>
            </a:xfrm>
            <a:prstGeom prst="blockArc">
              <a:avLst>
                <a:gd name="adj1" fmla="val 12513247"/>
                <a:gd name="adj2" fmla="val 16867657"/>
                <a:gd name="adj3" fmla="val 20844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09"/>
            <p:cNvSpPr/>
            <p:nvPr/>
          </p:nvSpPr>
          <p:spPr>
            <a:xfrm rot="-176551">
              <a:off x="4312105" y="1195442"/>
              <a:ext cx="578563" cy="579162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FFC000"/>
            </a:solidFill>
            <a:ln>
              <a:noFill/>
            </a:ln>
            <a:effectLst>
              <a:outerShdw blurRad="142875" algn="bl" rotWithShape="0">
                <a:srgbClr val="000000">
                  <a:alpha val="41176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09"/>
            <p:cNvSpPr/>
            <p:nvPr/>
          </p:nvSpPr>
          <p:spPr>
            <a:xfrm rot="10584085">
              <a:off x="4312088" y="1195622"/>
              <a:ext cx="578340" cy="578939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09"/>
            <p:cNvSpPr/>
            <p:nvPr/>
          </p:nvSpPr>
          <p:spPr>
            <a:xfrm rot="8344778">
              <a:off x="4940929" y="3162886"/>
              <a:ext cx="578465" cy="578888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1D7E74"/>
            </a:solidFill>
            <a:ln>
              <a:noFill/>
            </a:ln>
            <a:effectLst>
              <a:outerShdw blurRad="142875" algn="bl" rotWithShape="0">
                <a:srgbClr val="000000">
                  <a:alpha val="41176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09"/>
            <p:cNvSpPr/>
            <p:nvPr/>
          </p:nvSpPr>
          <p:spPr>
            <a:xfrm rot="-2495643">
              <a:off x="4941000" y="3162728"/>
              <a:ext cx="578445" cy="579093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09"/>
            <p:cNvSpPr/>
            <p:nvPr/>
          </p:nvSpPr>
          <p:spPr>
            <a:xfrm rot="-4556960">
              <a:off x="3257335" y="1939059"/>
              <a:ext cx="578302" cy="57895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249C90"/>
            </a:solidFill>
            <a:ln>
              <a:noFill/>
            </a:ln>
            <a:effectLst>
              <a:outerShdw blurRad="142875" algn="bl" rotWithShape="0">
                <a:srgbClr val="000000">
                  <a:alpha val="41176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09"/>
            <p:cNvSpPr/>
            <p:nvPr/>
          </p:nvSpPr>
          <p:spPr>
            <a:xfrm rot="6204541">
              <a:off x="3257468" y="1938977"/>
              <a:ext cx="578264" cy="578917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09"/>
            <p:cNvSpPr txBox="1"/>
            <p:nvPr/>
          </p:nvSpPr>
          <p:spPr>
            <a:xfrm>
              <a:off x="4341900" y="127189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100"/>
              </a:pPr>
              <a:r>
                <a:rPr lang="en-US" sz="3150" b="1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 sz="315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09"/>
            <p:cNvSpPr txBox="1"/>
            <p:nvPr/>
          </p:nvSpPr>
          <p:spPr>
            <a:xfrm>
              <a:off x="3274219" y="2018364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100"/>
              </a:pPr>
              <a:r>
                <a:rPr lang="en-US" sz="315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31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09"/>
            <p:cNvSpPr txBox="1"/>
            <p:nvPr/>
          </p:nvSpPr>
          <p:spPr>
            <a:xfrm>
              <a:off x="3685317" y="324732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100"/>
              </a:pPr>
              <a:r>
                <a:rPr lang="en-US" sz="315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31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09"/>
            <p:cNvSpPr txBox="1"/>
            <p:nvPr/>
          </p:nvSpPr>
          <p:spPr>
            <a:xfrm>
              <a:off x="4955323" y="324732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100"/>
              </a:pPr>
              <a:r>
                <a:rPr lang="en-US" sz="315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31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09"/>
            <p:cNvSpPr txBox="1"/>
            <p:nvPr/>
          </p:nvSpPr>
          <p:spPr>
            <a:xfrm>
              <a:off x="5436765" y="200642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ctr">
                <a:buClr>
                  <a:srgbClr val="000000"/>
                </a:buClr>
                <a:buSzPts val="2100"/>
              </a:pPr>
              <a:r>
                <a:rPr lang="en-US" sz="315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31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9" name="Google Shape;1159;p109"/>
          <p:cNvSpPr txBox="1"/>
          <p:nvPr/>
        </p:nvSpPr>
        <p:spPr>
          <a:xfrm>
            <a:off x="304732" y="4253508"/>
            <a:ext cx="5908443" cy="1431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>
              <a:spcBef>
                <a:spcPts val="176"/>
              </a:spcBef>
              <a:buClr>
                <a:srgbClr val="000000"/>
              </a:buClr>
              <a:buSzPts val="2000"/>
            </a:pPr>
            <a:r>
              <a:rPr lang="en-US" sz="3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800" b="1" dirty="0">
                <a:solidFill>
                  <a:schemeClr val="lt1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  <a:t>Strengthen linkage-to-care</a:t>
            </a:r>
            <a:endParaRPr sz="2800" dirty="0">
              <a:solidFill>
                <a:schemeClr val="lt1"/>
              </a:solidFill>
              <a:latin typeface="Open Sauce" panose="020B0604020202020204" charset="0"/>
              <a:ea typeface="Arial"/>
              <a:cs typeface="Arial"/>
              <a:sym typeface="Arial"/>
            </a:endParaRPr>
          </a:p>
          <a:p>
            <a:pPr marL="428625" indent="-428625">
              <a:spcBef>
                <a:spcPts val="176"/>
              </a:spcBef>
              <a:buClr>
                <a:srgbClr val="FFC000"/>
              </a:buClr>
              <a:buSzPts val="15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  <a:t>Diagnose remaining 18 132  individuals</a:t>
            </a:r>
            <a:endParaRPr sz="2000" dirty="0">
              <a:solidFill>
                <a:schemeClr val="lt1"/>
              </a:solidFill>
              <a:latin typeface="Open Sauce" panose="020B0604020202020204" charset="0"/>
              <a:ea typeface="Arial"/>
              <a:cs typeface="Arial"/>
              <a:sym typeface="Arial"/>
            </a:endParaRPr>
          </a:p>
          <a:p>
            <a:pPr marL="428625" indent="-428625">
              <a:spcBef>
                <a:spcPts val="176"/>
              </a:spcBef>
              <a:buClr>
                <a:srgbClr val="FFC000"/>
              </a:buClr>
              <a:buSzPts val="1500"/>
              <a:buFont typeface="Arial"/>
              <a:buChar char="•"/>
            </a:pPr>
            <a:r>
              <a:rPr lang="en-US" sz="2000" dirty="0">
                <a:solidFill>
                  <a:schemeClr val="lt1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  <a:t>Treat remaining 13 485 individuals </a:t>
            </a:r>
            <a:endParaRPr sz="2000" dirty="0">
              <a:solidFill>
                <a:srgbClr val="000000"/>
              </a:solidFill>
              <a:latin typeface="Open Sauce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109"/>
          <p:cNvSpPr txBox="1"/>
          <p:nvPr/>
        </p:nvSpPr>
        <p:spPr>
          <a:xfrm>
            <a:off x="12504188" y="3308138"/>
            <a:ext cx="4500000" cy="60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marL="685800">
              <a:buClr>
                <a:srgbClr val="000000"/>
              </a:buClr>
              <a:buSzPts val="1400"/>
            </a:pP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10"/>
          <p:cNvSpPr/>
          <p:nvPr/>
        </p:nvSpPr>
        <p:spPr>
          <a:xfrm flipH="1">
            <a:off x="0" y="0"/>
            <a:ext cx="18288000" cy="2363850"/>
          </a:xfrm>
          <a:prstGeom prst="rect">
            <a:avLst/>
          </a:prstGeom>
          <a:gradFill>
            <a:gsLst>
              <a:gs pos="0">
                <a:srgbClr val="000000">
                  <a:alpha val="93333"/>
                </a:srgbClr>
              </a:gs>
              <a:gs pos="100000">
                <a:srgbClr val="2F5496"/>
              </a:gs>
            </a:gsLst>
            <a:lin ang="8400134" scaled="0"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110"/>
          <p:cNvSpPr/>
          <p:nvPr/>
        </p:nvSpPr>
        <p:spPr>
          <a:xfrm rot="10800000" flipH="1">
            <a:off x="12193286" y="-132"/>
            <a:ext cx="6094800" cy="2364750"/>
          </a:xfrm>
          <a:prstGeom prst="rect">
            <a:avLst/>
          </a:prstGeom>
          <a:gradFill>
            <a:gsLst>
              <a:gs pos="0">
                <a:srgbClr val="1F3864">
                  <a:alpha val="65490"/>
                </a:srgbClr>
              </a:gs>
              <a:gs pos="19000">
                <a:srgbClr val="1F3864">
                  <a:alpha val="65490"/>
                </a:srgbClr>
              </a:gs>
              <a:gs pos="100000">
                <a:srgbClr val="4472C4">
                  <a:alpha val="76470"/>
                </a:srgbClr>
              </a:gs>
            </a:gsLst>
            <a:lin ang="19200160" scaled="0"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110"/>
          <p:cNvSpPr/>
          <p:nvPr/>
        </p:nvSpPr>
        <p:spPr>
          <a:xfrm rot="5400000">
            <a:off x="7961627" y="-7961625"/>
            <a:ext cx="2364750" cy="18288000"/>
          </a:xfrm>
          <a:prstGeom prst="rect">
            <a:avLst/>
          </a:prstGeom>
          <a:solidFill>
            <a:srgbClr val="E8EEF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110"/>
          <p:cNvSpPr txBox="1">
            <a:spLocks noGrp="1"/>
          </p:cNvSpPr>
          <p:nvPr>
            <p:ph type="title"/>
          </p:nvPr>
        </p:nvSpPr>
        <p:spPr>
          <a:xfrm>
            <a:off x="665156" y="807110"/>
            <a:ext cx="15997500" cy="1316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ts val="4000"/>
            </a:pPr>
            <a:r>
              <a:rPr lang="en-US" sz="5400" dirty="0">
                <a:solidFill>
                  <a:srgbClr val="1E3D58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  <a:t>Hepatitis B Management State Program</a:t>
            </a:r>
            <a:br>
              <a:rPr lang="en-US" sz="5400" dirty="0">
                <a:solidFill>
                  <a:srgbClr val="1E3D58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</a:br>
            <a:endParaRPr lang="en-US" sz="3600" dirty="0">
              <a:solidFill>
                <a:srgbClr val="1E3D58"/>
              </a:solidFill>
              <a:latin typeface="Open Sauce" panose="020B0604020202020204" charset="0"/>
              <a:ea typeface="Arial"/>
              <a:cs typeface="Arial"/>
              <a:sym typeface="Arial"/>
            </a:endParaRPr>
          </a:p>
        </p:txBody>
      </p:sp>
      <p:pic>
        <p:nvPicPr>
          <p:cNvPr id="1169" name="Google Shape;1169;p110"/>
          <p:cNvPicPr preferRelativeResize="0"/>
          <p:nvPr/>
        </p:nvPicPr>
        <p:blipFill rotWithShape="1">
          <a:blip r:embed="rId3">
            <a:alphaModFix/>
          </a:blip>
          <a:srcRect t="2385" r="-1471" b="13011"/>
          <a:stretch/>
        </p:blipFill>
        <p:spPr>
          <a:xfrm>
            <a:off x="665156" y="5895225"/>
            <a:ext cx="6419988" cy="36646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71" name="Google Shape;1171;p110"/>
          <p:cNvGraphicFramePr/>
          <p:nvPr/>
        </p:nvGraphicFramePr>
        <p:xfrm>
          <a:off x="665156" y="3238713"/>
          <a:ext cx="6339328" cy="187711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5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5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2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4B8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HBV infection marker</a:t>
                      </a:r>
                      <a:endParaRPr sz="1800" u="none" strike="noStrike" cap="none" dirty="0">
                        <a:solidFill>
                          <a:srgbClr val="004B88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7175" marR="137175" marT="56663" marB="56663" anchor="ctr">
                    <a:solidFill>
                      <a:srgbClr val="CF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4B8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2015</a:t>
                      </a:r>
                      <a:endParaRPr sz="12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4B8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Adjusted % (95% CI)</a:t>
                      </a:r>
                      <a:endParaRPr sz="1800" u="none" strike="noStrike" cap="none">
                        <a:solidFill>
                          <a:srgbClr val="004B88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7175" marR="137175" marT="56663" marB="56663" anchor="ctr">
                    <a:solidFill>
                      <a:srgbClr val="CF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4B8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2021</a:t>
                      </a:r>
                      <a:endParaRPr sz="12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4B88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Adjusted % (95% CI)</a:t>
                      </a:r>
                      <a:endParaRPr sz="1800" u="none" strike="noStrike" cap="none">
                        <a:solidFill>
                          <a:srgbClr val="004B88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7175" marR="137175" marT="56663" marB="56663" anchor="ctr">
                    <a:solidFill>
                      <a:srgbClr val="CF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4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Anti-HBc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7175" marR="137175" marT="56663" marB="5666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25.9 (24.1–27.6)</a:t>
                      </a:r>
                      <a:endParaRPr sz="18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525" marR="9525" marT="7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C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22.6 (21.2–24.1)</a:t>
                      </a:r>
                      <a:endParaRPr sz="1800" u="none" strike="noStrike" cap="none" dirty="0">
                        <a:solidFill>
                          <a:srgbClr val="C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7175" marR="137175" marT="56663" marB="5666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4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HBsAg</a:t>
                      </a:r>
                      <a:endParaRPr sz="180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7175" marR="137175" marT="56663" marB="5666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2.9 (2.4–3.5)</a:t>
                      </a:r>
                      <a:endParaRPr sz="1800" i="0" u="none" strike="noStrike" cap="none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525" marR="9525" marT="787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C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2.7 (2.2–3.4)</a:t>
                      </a:r>
                      <a:endParaRPr sz="1800" u="none" strike="noStrike" cap="none" dirty="0">
                        <a:solidFill>
                          <a:srgbClr val="C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37175" marR="137175" marT="56663" marB="5666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72" name="Google Shape;1172;p110"/>
          <p:cNvSpPr txBox="1"/>
          <p:nvPr/>
        </p:nvSpPr>
        <p:spPr>
          <a:xfrm>
            <a:off x="559721" y="5325075"/>
            <a:ext cx="8061750" cy="36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buSzPts val="1264"/>
            </a:pPr>
            <a:r>
              <a:rPr lang="en-US" sz="1446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Corresponds to ~78,000 adults living with chronic HBV infection in 2021 vs ~80,000 in 2015</a:t>
            </a:r>
            <a:endParaRPr sz="1950" i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110"/>
          <p:cNvSpPr txBox="1"/>
          <p:nvPr/>
        </p:nvSpPr>
        <p:spPr>
          <a:xfrm>
            <a:off x="559721" y="2724750"/>
            <a:ext cx="819585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004B88"/>
              </a:buClr>
              <a:buSzPts val="1600"/>
            </a:pPr>
            <a:r>
              <a:rPr lang="en-US" sz="1650" b="1" dirty="0">
                <a:solidFill>
                  <a:srgbClr val="004B88"/>
                </a:solidFill>
                <a:latin typeface="Arial"/>
                <a:ea typeface="Arial"/>
                <a:cs typeface="Arial"/>
                <a:sym typeface="Arial"/>
              </a:rPr>
              <a:t>Nationwide Serosurvey results (2015 and 2021) HBV Among Adults</a:t>
            </a:r>
            <a:endParaRPr sz="13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110"/>
          <p:cNvSpPr txBox="1"/>
          <p:nvPr/>
        </p:nvSpPr>
        <p:spPr>
          <a:xfrm>
            <a:off x="9914682" y="8051738"/>
            <a:ext cx="74853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endParaRPr sz="24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A5865C-C294-45F4-A066-1304CBDAE8F6}"/>
              </a:ext>
            </a:extLst>
          </p:cNvPr>
          <p:cNvSpPr txBox="1"/>
          <p:nvPr/>
        </p:nvSpPr>
        <p:spPr>
          <a:xfrm>
            <a:off x="8861006" y="2746250"/>
            <a:ext cx="8644412" cy="6169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>
              <a:lnSpc>
                <a:spcPct val="115000"/>
              </a:lnSpc>
              <a:spcBef>
                <a:spcPts val="1500"/>
              </a:spcBef>
            </a:pPr>
            <a:endParaRPr lang="en-US" sz="2000" dirty="0">
              <a:solidFill>
                <a:srgbClr val="1E3D58"/>
              </a:solidFill>
              <a:latin typeface="Open Sauce" panose="020B0604020202020204" charset="0"/>
              <a:cs typeface="Arial" panose="020B0604020202020204" pitchFamily="34" charset="0"/>
            </a:endParaRPr>
          </a:p>
          <a:p>
            <a:pPr marL="685800">
              <a:lnSpc>
                <a:spcPct val="115000"/>
              </a:lnSpc>
              <a:spcBef>
                <a:spcPts val="1500"/>
              </a:spcBef>
            </a:pPr>
            <a:r>
              <a:rPr lang="en-US" sz="2000" dirty="0">
                <a:solidFill>
                  <a:srgbClr val="1E3D58"/>
                </a:solidFill>
                <a:latin typeface="Open Sauce" panose="020B0604020202020204" charset="0"/>
                <a:cs typeface="Arial" panose="020B0604020202020204" pitchFamily="34" charset="0"/>
              </a:rPr>
              <a:t>In 2022 Georgia has </a:t>
            </a:r>
            <a:r>
              <a:rPr lang="en-US" sz="2000" b="1" dirty="0">
                <a:solidFill>
                  <a:srgbClr val="1E3D58"/>
                </a:solidFill>
                <a:latin typeface="Open Sauce" panose="020B0604020202020204" charset="0"/>
                <a:cs typeface="Arial" panose="020B0604020202020204" pitchFamily="34" charset="0"/>
              </a:rPr>
              <a:t>reached regional targets for control of hepatitis B </a:t>
            </a:r>
            <a:r>
              <a:rPr lang="en-US" sz="2000" dirty="0">
                <a:solidFill>
                  <a:srgbClr val="1E3D58"/>
                </a:solidFill>
                <a:latin typeface="Open Sauce" panose="020B0604020202020204" charset="0"/>
                <a:cs typeface="Arial" panose="020B0604020202020204" pitchFamily="34" charset="0"/>
              </a:rPr>
              <a:t>through immunization by WHO</a:t>
            </a:r>
          </a:p>
          <a:p>
            <a:pPr marL="685800">
              <a:lnSpc>
                <a:spcPct val="115000"/>
              </a:lnSpc>
              <a:spcBef>
                <a:spcPts val="1500"/>
              </a:spcBef>
            </a:pPr>
            <a:endParaRPr lang="en-US" sz="1600" dirty="0">
              <a:solidFill>
                <a:srgbClr val="1E3D58"/>
              </a:solidFill>
              <a:latin typeface="Open Sauce" panose="020B0604020202020204" charset="0"/>
            </a:endParaRPr>
          </a:p>
          <a:p>
            <a:pPr marL="685800">
              <a:lnSpc>
                <a:spcPct val="115000"/>
              </a:lnSpc>
              <a:spcBef>
                <a:spcPts val="1500"/>
              </a:spcBef>
            </a:pPr>
            <a:endParaRPr lang="en-US" sz="1600" dirty="0">
              <a:solidFill>
                <a:srgbClr val="1E3D58"/>
              </a:solidFill>
              <a:latin typeface="Open Sauce" panose="020B0604020202020204" charset="0"/>
            </a:endParaRPr>
          </a:p>
          <a:p>
            <a:pPr marL="685800">
              <a:spcBef>
                <a:spcPts val="1500"/>
              </a:spcBef>
              <a:spcAft>
                <a:spcPts val="1800"/>
              </a:spcAft>
            </a:pPr>
            <a:r>
              <a:rPr lang="en-US" sz="2000" b="1" dirty="0">
                <a:solidFill>
                  <a:srgbClr val="1E3D58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  <a:t>In April 2024, the government  approved the hepatitis B  elimination program in Georgia:</a:t>
            </a:r>
          </a:p>
          <a:p>
            <a:pPr marL="619125" indent="-428625" defTabSz="1371600">
              <a:lnSpc>
                <a:spcPct val="115000"/>
              </a:lnSpc>
              <a:buClr>
                <a:srgbClr val="212121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212121"/>
                </a:solidFill>
                <a:latin typeface="Open Sauce" panose="020B0604020202020204" charset="0"/>
                <a:cs typeface="Arial"/>
                <a:sym typeface="Arial"/>
              </a:rPr>
              <a:t>Screening for the infection is provided free of charge under the program</a:t>
            </a:r>
          </a:p>
          <a:p>
            <a:pPr marL="619125" indent="-428625" defTabSz="1371600">
              <a:lnSpc>
                <a:spcPct val="115000"/>
              </a:lnSpc>
              <a:spcBef>
                <a:spcPts val="1500"/>
              </a:spcBef>
              <a:buClr>
                <a:srgbClr val="212121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212121"/>
                </a:solidFill>
                <a:latin typeface="Open Sauce" panose="020B0604020202020204" charset="0"/>
                <a:cs typeface="Arial"/>
                <a:sym typeface="Arial"/>
              </a:rPr>
              <a:t>Treatment (TDF, ETV) is provided under the program for eligible individuals.</a:t>
            </a:r>
          </a:p>
          <a:p>
            <a:pPr marL="619125" indent="-428625" defTabSz="137160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212121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212121"/>
                </a:solidFill>
                <a:latin typeface="Open Sauce" panose="020B0604020202020204" charset="0"/>
                <a:cs typeface="Arial"/>
                <a:sym typeface="Arial"/>
              </a:rPr>
              <a:t>The Hepatitis B vaccine is available free of charge for key populations (e.g., PWID, patients co-infected with HCV/HIV/Syphilis, healthcare workers, etc.)</a:t>
            </a:r>
            <a:endParaRPr lang="en-US" sz="1400" b="1" dirty="0">
              <a:solidFill>
                <a:schemeClr val="accent5"/>
              </a:solidFill>
              <a:latin typeface="Open Sauce" panose="020B0604020202020204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6689314" y="1167570"/>
            <a:ext cx="321564" cy="321564"/>
          </a:xfrm>
          <a:custGeom>
            <a:avLst/>
            <a:gdLst/>
            <a:ahLst/>
            <a:cxnLst/>
            <a:rect l="l" t="t" r="r" b="b"/>
            <a:pathLst>
              <a:path w="321564" h="321564">
                <a:moveTo>
                  <a:pt x="0" y="0"/>
                </a:moveTo>
                <a:lnTo>
                  <a:pt x="321564" y="0"/>
                </a:lnTo>
                <a:lnTo>
                  <a:pt x="321564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9915" y="896831"/>
            <a:ext cx="10417208" cy="1754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335"/>
              </a:lnSpc>
            </a:pPr>
            <a:r>
              <a:rPr lang="en-US" sz="8800" spc="-522" dirty="0">
                <a:solidFill>
                  <a:schemeClr val="accent3"/>
                </a:solidFill>
                <a:latin typeface="Open Sauce" panose="020B0604020202020204" charset="0"/>
                <a:ea typeface="Bebas Neue"/>
                <a:cs typeface="Bebas Neue"/>
                <a:sym typeface="Bebas Neue"/>
              </a:rPr>
              <a:t>CONCLUSION</a:t>
            </a:r>
            <a:endParaRPr lang="en-US" sz="17426" spc="-522" dirty="0">
              <a:solidFill>
                <a:schemeClr val="accent3"/>
              </a:solidFill>
              <a:latin typeface="Open Sauce" panose="020B060402020202020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227521" y="1172459"/>
            <a:ext cx="1394619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47">
                <a:solidFill>
                  <a:srgbClr val="1E3D58"/>
                </a:solidFill>
                <a:latin typeface="Open Sauce"/>
                <a:ea typeface="Open Sauce"/>
                <a:cs typeface="Open Sauce"/>
                <a:sym typeface="Open Sauce"/>
              </a:rPr>
              <a:t>Salford &amp; Co.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9200" y="4456865"/>
            <a:ext cx="3351933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9"/>
              </a:lnSpc>
            </a:pPr>
            <a:r>
              <a:rPr lang="en-US" spc="-47" dirty="0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HCV Elimination program has been </a:t>
            </a:r>
            <a:r>
              <a:rPr lang="en-US" spc="-47" dirty="0">
                <a:solidFill>
                  <a:schemeClr val="accent3"/>
                </a:solidFill>
                <a:latin typeface="Open Sauce"/>
                <a:ea typeface="Open Sauce"/>
                <a:cs typeface="Open Sauce"/>
                <a:sym typeface="Open Sauce"/>
              </a:rPr>
              <a:t>a big driver for health system </a:t>
            </a:r>
            <a:r>
              <a:rPr lang="en-US" spc="-47" dirty="0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strengthening and advancing the general public health agenda in Georgia;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9200" y="3899017"/>
            <a:ext cx="105048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9"/>
              </a:lnSpc>
            </a:pPr>
            <a:r>
              <a:rPr lang="en-US" sz="1599" b="1" spc="-47" dirty="0">
                <a:solidFill>
                  <a:srgbClr val="E8EEF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b="1" spc="-47" dirty="0">
                <a:solidFill>
                  <a:srgbClr val="E8EEF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</a:t>
            </a:r>
            <a:endParaRPr lang="en-US" sz="1599" b="1" spc="-47" dirty="0">
              <a:solidFill>
                <a:srgbClr val="E8EEF1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86400" y="4456865"/>
            <a:ext cx="3351933" cy="188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9"/>
              </a:lnSpc>
            </a:pPr>
            <a:r>
              <a:rPr lang="en-US" spc="-47" dirty="0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HCV elimination program </a:t>
            </a:r>
            <a:r>
              <a:rPr lang="en-US" spc="-47" dirty="0">
                <a:solidFill>
                  <a:schemeClr val="accent3"/>
                </a:solidFill>
                <a:latin typeface="Open Sauce"/>
                <a:ea typeface="Open Sauce"/>
                <a:cs typeface="Open Sauce"/>
                <a:sym typeface="Open Sauce"/>
              </a:rPr>
              <a:t>stimulated the development of other key public health programs </a:t>
            </a:r>
            <a:r>
              <a:rPr lang="en-US" spc="-47" dirty="0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such as Safe Blood, Infection Control, Harm Reduction, the HIV and TB programs, etc.;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86400" y="3899017"/>
            <a:ext cx="105048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9"/>
              </a:lnSpc>
            </a:pPr>
            <a:r>
              <a:rPr lang="en-US" b="1" spc="-47" dirty="0">
                <a:solidFill>
                  <a:srgbClr val="E8EEF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63978" y="4320447"/>
            <a:ext cx="3351933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9"/>
              </a:lnSpc>
            </a:pPr>
            <a:r>
              <a:rPr lang="en-US" spc="-47" dirty="0">
                <a:solidFill>
                  <a:schemeClr val="accent3"/>
                </a:solidFill>
                <a:latin typeface="Open Sauce"/>
                <a:ea typeface="Open Sauce"/>
                <a:cs typeface="Open Sauce"/>
                <a:sym typeface="Open Sauce"/>
              </a:rPr>
              <a:t>Partnership </a:t>
            </a:r>
            <a:r>
              <a:rPr lang="en-US" spc="-47" dirty="0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in the Georgian HCV Elimination Program is expanding, including the support of the organizations such </a:t>
            </a:r>
            <a:r>
              <a:rPr lang="en-US" spc="-47" dirty="0">
                <a:solidFill>
                  <a:schemeClr val="accent3"/>
                </a:solidFill>
                <a:latin typeface="Open Sauce"/>
                <a:ea typeface="Open Sauce"/>
                <a:cs typeface="Open Sauce"/>
                <a:sym typeface="Open Sauce"/>
              </a:rPr>
              <a:t>as CDC, WHO, Gilead, Abbott, World Hepatitis Alliance, EASL, University of Bristol, The Global Fund, FIND, LIFER</a:t>
            </a:r>
            <a:r>
              <a:rPr lang="en-US" spc="-47" dirty="0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, and others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10800" y="3771064"/>
            <a:ext cx="105048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79"/>
              </a:lnSpc>
            </a:pPr>
            <a:r>
              <a:rPr lang="en-US" b="1" spc="-47" dirty="0">
                <a:solidFill>
                  <a:srgbClr val="E8EEF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</a:t>
            </a:r>
            <a:endParaRPr lang="en-US" sz="1599" b="1" spc="-47" dirty="0">
              <a:solidFill>
                <a:srgbClr val="E8EEF1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8FEC29-CFCA-42D9-9882-DB05D3B4E690}"/>
              </a:ext>
            </a:extLst>
          </p:cNvPr>
          <p:cNvSpPr txBox="1"/>
          <p:nvPr/>
        </p:nvSpPr>
        <p:spPr>
          <a:xfrm>
            <a:off x="14441557" y="3771064"/>
            <a:ext cx="4038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uce" panose="020B0604020202020204" charset="0"/>
              </a:rPr>
              <a:t>4</a:t>
            </a:r>
          </a:p>
          <a:p>
            <a:endParaRPr lang="en-US" dirty="0">
              <a:solidFill>
                <a:schemeClr val="bg1"/>
              </a:solidFill>
              <a:latin typeface="Open Sauce" panose="020B060402020202020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Open Sauce" panose="020B0604020202020204" charset="0"/>
              </a:rPr>
              <a:t>Lessons learned from the </a:t>
            </a:r>
          </a:p>
          <a:p>
            <a:r>
              <a:rPr lang="en-US" dirty="0">
                <a:solidFill>
                  <a:schemeClr val="bg1"/>
                </a:solidFill>
                <a:latin typeface="Open Sauce" panose="020B0604020202020204" charset="0"/>
              </a:rPr>
              <a:t>Georgia elimination program </a:t>
            </a:r>
          </a:p>
          <a:p>
            <a:r>
              <a:rPr lang="en-US" dirty="0">
                <a:solidFill>
                  <a:schemeClr val="accent3"/>
                </a:solidFill>
                <a:latin typeface="Open Sauce" panose="020B0604020202020204" charset="0"/>
              </a:rPr>
              <a:t>can inform programs in </a:t>
            </a:r>
          </a:p>
          <a:p>
            <a:r>
              <a:rPr lang="en-US" dirty="0">
                <a:solidFill>
                  <a:schemeClr val="accent3"/>
                </a:solidFill>
                <a:latin typeface="Open Sauce" panose="020B0604020202020204" charset="0"/>
              </a:rPr>
              <a:t>other countries </a:t>
            </a:r>
            <a:r>
              <a:rPr lang="en-US" dirty="0">
                <a:solidFill>
                  <a:schemeClr val="bg1"/>
                </a:solidFill>
                <a:latin typeface="Open Sauce" panose="020B0604020202020204" charset="0"/>
              </a:rPr>
              <a:t>striving </a:t>
            </a:r>
          </a:p>
          <a:p>
            <a:r>
              <a:rPr lang="en-US" dirty="0">
                <a:solidFill>
                  <a:schemeClr val="bg1"/>
                </a:solidFill>
                <a:latin typeface="Open Sauce" panose="020B0604020202020204" charset="0"/>
              </a:rPr>
              <a:t>to eliminate HCV as a </a:t>
            </a:r>
          </a:p>
          <a:p>
            <a:r>
              <a:rPr lang="en-US" dirty="0">
                <a:solidFill>
                  <a:schemeClr val="bg1"/>
                </a:solidFill>
                <a:latin typeface="Open Sauce" panose="020B0604020202020204" charset="0"/>
              </a:rPr>
              <a:t>public health problem</a:t>
            </a:r>
          </a:p>
        </p:txBody>
      </p:sp>
      <p:pic>
        <p:nvPicPr>
          <p:cNvPr id="18" name="Google Shape;983;p100">
            <a:extLst>
              <a:ext uri="{FF2B5EF4-FFF2-40B4-BE49-F238E27FC236}">
                <a16:creationId xmlns:a16="http://schemas.microsoft.com/office/drawing/2014/main" id="{669E15FC-C42F-43EB-A32B-34C496A5CE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9687" y="7482793"/>
            <a:ext cx="3105300" cy="20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85;p100">
            <a:extLst>
              <a:ext uri="{FF2B5EF4-FFF2-40B4-BE49-F238E27FC236}">
                <a16:creationId xmlns:a16="http://schemas.microsoft.com/office/drawing/2014/main" id="{9BDE42D0-E0CB-41AA-8386-C49A5E4D6F9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0744" y="7408985"/>
            <a:ext cx="3105299" cy="207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984;p100">
            <a:extLst>
              <a:ext uri="{FF2B5EF4-FFF2-40B4-BE49-F238E27FC236}">
                <a16:creationId xmlns:a16="http://schemas.microsoft.com/office/drawing/2014/main" id="{7328EE08-A82A-4328-BA81-D785D9F9710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725329" y="7408985"/>
            <a:ext cx="3432456" cy="20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06"/>
          <p:cNvSpPr txBox="1"/>
          <p:nvPr/>
        </p:nvSpPr>
        <p:spPr>
          <a:xfrm>
            <a:off x="3980328" y="1028702"/>
            <a:ext cx="10327344" cy="94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25" rIns="182850" bIns="91425" anchor="b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en-US" sz="48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Acknowledgements</a:t>
            </a:r>
            <a:endParaRPr sz="2100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06"/>
          <p:cNvSpPr txBox="1"/>
          <p:nvPr/>
        </p:nvSpPr>
        <p:spPr>
          <a:xfrm>
            <a:off x="5953420" y="8203622"/>
            <a:ext cx="6296786" cy="109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25" rIns="182850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en-US" sz="2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HCV Elimination Program Providers</a:t>
            </a: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1" name="Google Shape;1231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2840" y="2388113"/>
            <a:ext cx="1623740" cy="88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4432" y="4410001"/>
            <a:ext cx="2170466" cy="695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106" descr="https://upload.wikimedia.org/wikipedia/en/thumb/5/56/Gilead_Sciences_Logo.svg/1280px-Gilead_Sciences_Logo.sv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02751" y="2463029"/>
            <a:ext cx="2611346" cy="73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106" descr="http://heartlandtrc.org/wp-content/uploads/2016/04/EHCO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37103" y="6042785"/>
            <a:ext cx="2036472" cy="109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p106" descr="http://www.worldhepatitisday.org/sites/default/files/campaign_materials/nohep.logo_square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08424" y="4317803"/>
            <a:ext cx="1483319" cy="104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10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364710" y="4300285"/>
            <a:ext cx="2632526" cy="91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10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63646" y="3686714"/>
            <a:ext cx="3213467" cy="214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106" descr="Find the Missing Millions Campaign - Find the Missing Millions Advocacy  Resourc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95842" y="4333307"/>
            <a:ext cx="1896323" cy="804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106" descr="May be an image of text"/>
          <p:cNvPicPr preferRelativeResize="0"/>
          <p:nvPr/>
        </p:nvPicPr>
        <p:blipFill rotWithShape="1">
          <a:blip r:embed="rId11">
            <a:alphaModFix/>
          </a:blip>
          <a:srcRect l="2558" t="36576" r="2558" b="29489"/>
          <a:stretch/>
        </p:blipFill>
        <p:spPr>
          <a:xfrm>
            <a:off x="1378385" y="5975894"/>
            <a:ext cx="2544911" cy="910122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106"/>
          <p:cNvSpPr txBox="1"/>
          <p:nvPr/>
        </p:nvSpPr>
        <p:spPr>
          <a:xfrm>
            <a:off x="7576766" y="8749931"/>
            <a:ext cx="3131340" cy="76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ts val="1800"/>
            </a:pPr>
            <a:r>
              <a:rPr lang="en-US" sz="27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TAG Members</a:t>
            </a:r>
            <a:endParaRPr sz="2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1" name="Google Shape;1241;p106" descr="No photo description available.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087457" y="5884179"/>
            <a:ext cx="1416954" cy="1416954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p106"/>
          <p:cNvSpPr txBox="1"/>
          <p:nvPr/>
        </p:nvSpPr>
        <p:spPr>
          <a:xfrm>
            <a:off x="6411734" y="6363113"/>
            <a:ext cx="2729298" cy="46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CDC Foundation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3" name="Google Shape;1243;p10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537199" y="7142336"/>
            <a:ext cx="2108865" cy="222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10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556641" y="2208701"/>
            <a:ext cx="3480579" cy="119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10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975658" y="2278913"/>
            <a:ext cx="2126156" cy="1168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06" descr="baseline-FIND-Office.emf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812319" y="8143195"/>
            <a:ext cx="1038347" cy="50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06" descr="logo-FIND-Office.wmf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812318" y="7505692"/>
            <a:ext cx="1038345" cy="50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06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024313" y="5724332"/>
            <a:ext cx="3485052" cy="2323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93"/>
          <p:cNvSpPr txBox="1">
            <a:spLocks noGrp="1"/>
          </p:cNvSpPr>
          <p:nvPr>
            <p:ph type="title"/>
          </p:nvPr>
        </p:nvSpPr>
        <p:spPr>
          <a:xfrm>
            <a:off x="535257" y="173145"/>
            <a:ext cx="15773400" cy="19885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ts val="792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5400" b="0" i="0" u="none" strike="noStrike" kern="1200" cap="none" spc="-270" normalizeH="0" baseline="0" noProof="0" dirty="0">
                <a:ln>
                  <a:noFill/>
                </a:ln>
                <a:solidFill>
                  <a:srgbClr val="1E3D58"/>
                </a:solidFill>
                <a:effectLst/>
                <a:uLnTx/>
                <a:uFillTx/>
                <a:latin typeface="Open Sauce" panose="020B0604020202020204" charset="0"/>
                <a:ea typeface="Bebas Neue"/>
                <a:cs typeface="Bebas Neue"/>
                <a:sym typeface="Bebas Neue"/>
              </a:rPr>
              <a:t>Epidemiology of hepatitis C in Georgia, 2015-2021</a:t>
            </a:r>
            <a:endParaRPr lang="en-US" sz="5400" b="1" dirty="0">
              <a:solidFill>
                <a:srgbClr val="1E3D58"/>
              </a:solidFill>
              <a:latin typeface="Open Sauce" panose="020B0604020202020204" charset="0"/>
              <a:ea typeface="Arial"/>
              <a:cs typeface="Arial"/>
              <a:sym typeface="Arial"/>
            </a:endParaRPr>
          </a:p>
        </p:txBody>
      </p:sp>
      <p:pic>
        <p:nvPicPr>
          <p:cNvPr id="812" name="Google Shape;812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516" y="5448300"/>
            <a:ext cx="7743368" cy="4153839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93"/>
          <p:cNvSpPr txBox="1"/>
          <p:nvPr/>
        </p:nvSpPr>
        <p:spPr>
          <a:xfrm>
            <a:off x="1158142" y="4658100"/>
            <a:ext cx="8234976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1: Prevalence and Estimated Number of HCV RNA+ Individuals by Regions and Cities, 2015</a:t>
            </a:r>
            <a:endParaRPr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14" name="Google Shape;814;p93"/>
          <p:cNvGraphicFramePr/>
          <p:nvPr/>
        </p:nvGraphicFramePr>
        <p:xfrm>
          <a:off x="9651663" y="6465783"/>
          <a:ext cx="7514927" cy="1907851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432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7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solidFill>
                            <a:srgbClr val="000000"/>
                          </a:solidFill>
                        </a:rPr>
                        <a:t>Characteristics</a:t>
                      </a:r>
                      <a:endParaRPr sz="21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solidFill>
                            <a:srgbClr val="C00000"/>
                          </a:solidFill>
                        </a:rPr>
                        <a:t>Adults 2015</a:t>
                      </a:r>
                      <a:endParaRPr sz="2100" u="none" strike="noStrike" cap="none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solidFill>
                            <a:srgbClr val="000000"/>
                          </a:solidFill>
                        </a:rPr>
                        <a:t>Adults 2021</a:t>
                      </a:r>
                      <a:endParaRPr sz="21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solidFill>
                            <a:srgbClr val="000000"/>
                          </a:solidFill>
                        </a:rPr>
                        <a:t>Children 2021</a:t>
                      </a:r>
                      <a:endParaRPr sz="21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>
                    <a:solidFill>
                      <a:srgbClr val="8D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8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solidFill>
                            <a:srgbClr val="000000"/>
                          </a:solidFill>
                        </a:rPr>
                        <a:t>Anti-HCV+</a:t>
                      </a:r>
                      <a:endParaRPr sz="21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solidFill>
                            <a:srgbClr val="000000"/>
                          </a:solidFill>
                        </a:rPr>
                        <a:t>7.7%</a:t>
                      </a:r>
                      <a:endParaRPr sz="21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solidFill>
                            <a:srgbClr val="000000"/>
                          </a:solidFill>
                        </a:rPr>
                        <a:t>6.8%</a:t>
                      </a:r>
                      <a:endParaRPr sz="21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solidFill>
                            <a:srgbClr val="000000"/>
                          </a:solidFill>
                        </a:rPr>
                        <a:t> 0%</a:t>
                      </a:r>
                      <a:endParaRPr sz="21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3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>
                          <a:solidFill>
                            <a:srgbClr val="000000"/>
                          </a:solidFill>
                        </a:rPr>
                        <a:t>HCV RNA +</a:t>
                      </a:r>
                      <a:endParaRPr sz="21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b="1" u="none" strike="noStrike" cap="none">
                          <a:solidFill>
                            <a:srgbClr val="FF0000"/>
                          </a:solidFill>
                        </a:rPr>
                        <a:t>5.4%</a:t>
                      </a:r>
                      <a:endParaRPr sz="21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b="1" u="none" strike="noStrike" cap="none">
                          <a:solidFill>
                            <a:srgbClr val="FF0000"/>
                          </a:solidFill>
                        </a:rPr>
                        <a:t>1.8%</a:t>
                      </a:r>
                      <a:endParaRPr sz="2100" b="1" u="none" strike="noStrike" cap="non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2100" u="none" strike="noStrike" cap="none" dirty="0">
                          <a:solidFill>
                            <a:srgbClr val="000000"/>
                          </a:solidFill>
                        </a:rPr>
                        <a:t> 0%</a:t>
                      </a:r>
                      <a:endParaRPr sz="21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2863" marR="10286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15" name="Google Shape;815;p93"/>
          <p:cNvSpPr txBox="1"/>
          <p:nvPr/>
        </p:nvSpPr>
        <p:spPr>
          <a:xfrm>
            <a:off x="9611619" y="5634831"/>
            <a:ext cx="7514926" cy="830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Table 1: 2015 and 2021 National Serosurvey for Hepatitis B and C in Georgia</a:t>
            </a:r>
            <a:endParaRPr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93"/>
          <p:cNvSpPr txBox="1"/>
          <p:nvPr/>
        </p:nvSpPr>
        <p:spPr>
          <a:xfrm>
            <a:off x="899509" y="2038798"/>
            <a:ext cx="15990750" cy="214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552450" indent="-342900">
              <a:lnSpc>
                <a:spcPct val="150000"/>
              </a:lnSpc>
              <a:buClr>
                <a:srgbClr val="262626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  <a:latin typeface="Open Sauce" panose="020B0604020202020204" charset="0"/>
                <a:ea typeface="Arial"/>
                <a:cs typeface="Arial" panose="020B0604020202020204" pitchFamily="34" charset="0"/>
                <a:sym typeface="Arial"/>
              </a:rPr>
              <a:t>The 1</a:t>
            </a:r>
            <a:r>
              <a:rPr lang="en-US" sz="2000" baseline="30000" dirty="0">
                <a:solidFill>
                  <a:srgbClr val="262626"/>
                </a:solidFill>
                <a:latin typeface="Open Sauce" panose="020B0604020202020204" charset="0"/>
                <a:ea typeface="Arial"/>
                <a:cs typeface="Arial" panose="020B0604020202020204" pitchFamily="34" charset="0"/>
                <a:sym typeface="Arial"/>
              </a:rPr>
              <a:t>st </a:t>
            </a:r>
            <a:r>
              <a:rPr lang="en-US" sz="2000" dirty="0">
                <a:solidFill>
                  <a:srgbClr val="262626"/>
                </a:solidFill>
                <a:latin typeface="Open Sauce" panose="020B0604020202020204" charset="0"/>
                <a:ea typeface="Arial"/>
                <a:cs typeface="Arial" panose="020B0604020202020204" pitchFamily="34" charset="0"/>
                <a:sym typeface="Arial"/>
              </a:rPr>
              <a:t> National Serosurvey on Hepatitis C conducted in Georgia in 2015 showed a prevalence rate of HCV RNA in 5.4% of the adult population</a:t>
            </a:r>
          </a:p>
          <a:p>
            <a:pPr marL="552450" indent="-342900">
              <a:lnSpc>
                <a:spcPct val="150000"/>
              </a:lnSpc>
              <a:buClr>
                <a:srgbClr val="262626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  <a:latin typeface="Open Sauce" panose="020B0604020202020204" charset="0"/>
                <a:ea typeface="Arial"/>
                <a:cs typeface="Arial" panose="020B0604020202020204" pitchFamily="34" charset="0"/>
                <a:sym typeface="Arial"/>
              </a:rPr>
              <a:t>In 2021, the NCDC in close partnership with the U.S. CDC conducted 2</a:t>
            </a:r>
            <a:r>
              <a:rPr lang="en-US" sz="2000" baseline="30000" dirty="0">
                <a:solidFill>
                  <a:srgbClr val="262626"/>
                </a:solidFill>
                <a:latin typeface="Open Sauce" panose="020B0604020202020204" charset="0"/>
                <a:ea typeface="Arial"/>
                <a:cs typeface="Arial" panose="020B0604020202020204" pitchFamily="34" charset="0"/>
                <a:sym typeface="Arial"/>
              </a:rPr>
              <a:t>nd </a:t>
            </a:r>
            <a:r>
              <a:rPr lang="en-US" sz="2000" dirty="0">
                <a:solidFill>
                  <a:srgbClr val="262626"/>
                </a:solidFill>
                <a:latin typeface="Open Sauce" panose="020B0604020202020204" charset="0"/>
                <a:ea typeface="Arial"/>
                <a:cs typeface="Arial" panose="020B0604020202020204" pitchFamily="34" charset="0"/>
                <a:sym typeface="Arial"/>
              </a:rPr>
              <a:t>nationwide serosurveys on hepatitis B and C.  </a:t>
            </a:r>
          </a:p>
          <a:p>
            <a:pPr marL="552450" indent="-342900">
              <a:lnSpc>
                <a:spcPct val="150000"/>
              </a:lnSpc>
              <a:buClr>
                <a:srgbClr val="262626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2626"/>
                </a:solidFill>
                <a:latin typeface="Open Sauce" panose="020B0604020202020204" charset="0"/>
                <a:ea typeface="Arial"/>
                <a:cs typeface="Arial" panose="020B0604020202020204" pitchFamily="34" charset="0"/>
                <a:sym typeface="Arial"/>
              </a:rPr>
              <a:t>In 6 years, the prevalence of chronic HCV infection has </a:t>
            </a:r>
            <a:r>
              <a:rPr lang="en-US" sz="2000" b="1" dirty="0">
                <a:solidFill>
                  <a:srgbClr val="262626"/>
                </a:solidFill>
                <a:latin typeface="Open Sauce" panose="020B0604020202020204" charset="0"/>
                <a:ea typeface="Arial"/>
                <a:cs typeface="Arial" panose="020B0604020202020204" pitchFamily="34" charset="0"/>
                <a:sym typeface="Arial"/>
              </a:rPr>
              <a:t>decreased by 67% </a:t>
            </a:r>
            <a:r>
              <a:rPr lang="en-US" sz="2000" dirty="0">
                <a:solidFill>
                  <a:srgbClr val="262626"/>
                </a:solidFill>
                <a:latin typeface="Open Sauce" panose="020B0604020202020204" charset="0"/>
                <a:ea typeface="Arial"/>
                <a:cs typeface="Arial" panose="020B0604020202020204" pitchFamily="34" charset="0"/>
                <a:sym typeface="Arial"/>
              </a:rPr>
              <a:t>(from 5.4% in 2015 to 1.8% in 2021)</a:t>
            </a:r>
            <a:endParaRPr sz="2000" dirty="0">
              <a:solidFill>
                <a:srgbClr val="262626"/>
              </a:solidFill>
              <a:latin typeface="Open Sauce" panose="020B060402020202020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94"/>
          <p:cNvSpPr txBox="1">
            <a:spLocks noGrp="1"/>
          </p:cNvSpPr>
          <p:nvPr>
            <p:ph type="sldNum" idx="12"/>
          </p:nvPr>
        </p:nvSpPr>
        <p:spPr>
          <a:xfrm>
            <a:off x="14074332" y="9473960"/>
            <a:ext cx="892350" cy="7870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pPr>
                <a:buSzPts val="1200"/>
              </a:pPr>
              <a:t>3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3" name="Google Shape;823;p94"/>
          <p:cNvGrpSpPr/>
          <p:nvPr/>
        </p:nvGrpSpPr>
        <p:grpSpPr>
          <a:xfrm>
            <a:off x="320175" y="3056551"/>
            <a:ext cx="2787300" cy="4131117"/>
            <a:chOff x="2836621" y="1522394"/>
            <a:chExt cx="1956000" cy="2065610"/>
          </a:xfrm>
        </p:grpSpPr>
        <p:sp>
          <p:nvSpPr>
            <p:cNvPr id="824" name="Google Shape;824;p94"/>
            <p:cNvSpPr/>
            <p:nvPr/>
          </p:nvSpPr>
          <p:spPr>
            <a:xfrm>
              <a:off x="3256570" y="3079583"/>
              <a:ext cx="1100400" cy="132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 dirty="0">
                <a:solidFill>
                  <a:srgbClr val="003A5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94"/>
            <p:cNvSpPr txBox="1"/>
            <p:nvPr/>
          </p:nvSpPr>
          <p:spPr>
            <a:xfrm>
              <a:off x="3030591" y="3216604"/>
              <a:ext cx="9615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3150"/>
                </a:spcAft>
                <a:buClr>
                  <a:srgbClr val="000000"/>
                </a:buClr>
                <a:buSzPts val="2000"/>
              </a:pPr>
              <a:r>
                <a:rPr lang="en-US" sz="3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2015</a:t>
              </a:r>
              <a:endPara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94"/>
            <p:cNvSpPr txBox="1"/>
            <p:nvPr/>
          </p:nvSpPr>
          <p:spPr>
            <a:xfrm>
              <a:off x="2836621" y="1522394"/>
              <a:ext cx="1956000" cy="1107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sp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r>
                <a:rPr lang="en-US" sz="16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10-year agreement between Gilead and the GOG signed</a:t>
              </a:r>
              <a:endParaRPr sz="16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r>
                <a:rPr lang="en-US" sz="165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First National Strategy 2016–2020 approved</a:t>
              </a:r>
              <a:endParaRPr sz="16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7" name="Google Shape;827;p94"/>
            <p:cNvGrpSpPr/>
            <p:nvPr/>
          </p:nvGrpSpPr>
          <p:grpSpPr>
            <a:xfrm>
              <a:off x="3195817" y="2741207"/>
              <a:ext cx="121500" cy="445801"/>
              <a:chOff x="605522" y="2504842"/>
              <a:chExt cx="121500" cy="445801"/>
            </a:xfrm>
          </p:grpSpPr>
          <p:sp>
            <p:nvSpPr>
              <p:cNvPr id="828" name="Google Shape;828;p94"/>
              <p:cNvSpPr/>
              <p:nvPr/>
            </p:nvSpPr>
            <p:spPr>
              <a:xfrm>
                <a:off x="605522" y="2504842"/>
                <a:ext cx="121500" cy="86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29" name="Google Shape;829;p94"/>
              <p:cNvCxnSpPr/>
              <p:nvPr/>
            </p:nvCxnSpPr>
            <p:spPr>
              <a:xfrm>
                <a:off x="666275" y="2591243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830" name="Google Shape;830;p94"/>
          <p:cNvGrpSpPr/>
          <p:nvPr/>
        </p:nvGrpSpPr>
        <p:grpSpPr>
          <a:xfrm>
            <a:off x="15627413" y="5411338"/>
            <a:ext cx="2660472" cy="3596717"/>
            <a:chOff x="1498033" y="2702600"/>
            <a:chExt cx="1635000" cy="1798403"/>
          </a:xfrm>
        </p:grpSpPr>
        <p:sp>
          <p:nvSpPr>
            <p:cNvPr id="831" name="Google Shape;831;p94"/>
            <p:cNvSpPr/>
            <p:nvPr/>
          </p:nvSpPr>
          <p:spPr>
            <a:xfrm>
              <a:off x="2009233" y="3074247"/>
              <a:ext cx="1123800" cy="129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94"/>
            <p:cNvSpPr txBox="1"/>
            <p:nvPr/>
          </p:nvSpPr>
          <p:spPr>
            <a:xfrm>
              <a:off x="1831422" y="2702600"/>
              <a:ext cx="8940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3150"/>
                </a:spcAft>
                <a:buClr>
                  <a:srgbClr val="000000"/>
                </a:buClr>
                <a:buSzPts val="2000"/>
              </a:pPr>
              <a:r>
                <a:rPr lang="en-US" sz="3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2024</a:t>
              </a:r>
              <a:endParaRPr sz="3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94"/>
            <p:cNvSpPr txBox="1"/>
            <p:nvPr/>
          </p:nvSpPr>
          <p:spPr>
            <a:xfrm>
              <a:off x="1498033" y="3548803"/>
              <a:ext cx="1530300" cy="9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r>
                <a:rPr lang="en-US" sz="165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HBV state program approved</a:t>
              </a: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4" name="Google Shape;834;p94"/>
            <p:cNvGrpSpPr/>
            <p:nvPr/>
          </p:nvGrpSpPr>
          <p:grpSpPr>
            <a:xfrm rot="10800000">
              <a:off x="1944287" y="3074254"/>
              <a:ext cx="129900" cy="415916"/>
              <a:chOff x="2239987" y="2564822"/>
              <a:chExt cx="129900" cy="415916"/>
            </a:xfrm>
          </p:grpSpPr>
          <p:cxnSp>
            <p:nvCxnSpPr>
              <p:cNvPr id="835" name="Google Shape;835;p94"/>
              <p:cNvCxnSpPr/>
              <p:nvPr/>
            </p:nvCxnSpPr>
            <p:spPr>
              <a:xfrm>
                <a:off x="2304937" y="2621338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36" name="Google Shape;836;p94"/>
              <p:cNvSpPr/>
              <p:nvPr/>
            </p:nvSpPr>
            <p:spPr>
              <a:xfrm>
                <a:off x="2239987" y="2564822"/>
                <a:ext cx="129900" cy="960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37" name="Google Shape;837;p94"/>
          <p:cNvGrpSpPr/>
          <p:nvPr/>
        </p:nvGrpSpPr>
        <p:grpSpPr>
          <a:xfrm>
            <a:off x="3470754" y="3060118"/>
            <a:ext cx="3156917" cy="4127550"/>
            <a:chOff x="2963163" y="1524173"/>
            <a:chExt cx="1896900" cy="2063827"/>
          </a:xfrm>
        </p:grpSpPr>
        <p:sp>
          <p:nvSpPr>
            <p:cNvPr id="838" name="Google Shape;838;p94"/>
            <p:cNvSpPr/>
            <p:nvPr/>
          </p:nvSpPr>
          <p:spPr>
            <a:xfrm>
              <a:off x="3485718" y="3079468"/>
              <a:ext cx="1130700" cy="133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94"/>
            <p:cNvSpPr txBox="1"/>
            <p:nvPr/>
          </p:nvSpPr>
          <p:spPr>
            <a:xfrm>
              <a:off x="3154242" y="3216600"/>
              <a:ext cx="913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3150"/>
                </a:spcAft>
                <a:buClr>
                  <a:srgbClr val="000000"/>
                </a:buClr>
                <a:buSzPts val="2000"/>
              </a:pPr>
              <a:r>
                <a:rPr lang="en-US" sz="3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2017</a:t>
              </a:r>
              <a:endPara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94"/>
            <p:cNvSpPr txBox="1"/>
            <p:nvPr/>
          </p:nvSpPr>
          <p:spPr>
            <a:xfrm>
              <a:off x="2963163" y="1524173"/>
              <a:ext cx="1896900" cy="72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6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r>
                <a:rPr lang="en-US" sz="16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Diagnostics available and free of charge</a:t>
              </a:r>
              <a:endParaRPr sz="16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r>
                <a:rPr lang="en-US" sz="165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Decentralization</a:t>
              </a:r>
              <a:endParaRPr sz="2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r>
                <a:rPr lang="en-US" sz="165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of HCV Diagnostic, Care, and Treatment Services to PHC and HR services</a:t>
              </a:r>
              <a:endParaRPr sz="165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1" name="Google Shape;841;p94"/>
            <p:cNvGrpSpPr/>
            <p:nvPr/>
          </p:nvGrpSpPr>
          <p:grpSpPr>
            <a:xfrm>
              <a:off x="3435869" y="2798733"/>
              <a:ext cx="110943" cy="413157"/>
              <a:chOff x="845574" y="2562368"/>
              <a:chExt cx="110943" cy="413157"/>
            </a:xfrm>
          </p:grpSpPr>
          <p:sp>
            <p:nvSpPr>
              <p:cNvPr id="842" name="Google Shape;842;p94"/>
              <p:cNvSpPr/>
              <p:nvPr/>
            </p:nvSpPr>
            <p:spPr>
              <a:xfrm>
                <a:off x="845574" y="2562368"/>
                <a:ext cx="110943" cy="84327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43" name="Google Shape;843;p94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844" name="Google Shape;844;p94"/>
          <p:cNvGrpSpPr/>
          <p:nvPr/>
        </p:nvGrpSpPr>
        <p:grpSpPr>
          <a:xfrm>
            <a:off x="5110396" y="5412722"/>
            <a:ext cx="2995209" cy="3488331"/>
            <a:chOff x="4132917" y="2702599"/>
            <a:chExt cx="1735297" cy="1744209"/>
          </a:xfrm>
        </p:grpSpPr>
        <p:sp>
          <p:nvSpPr>
            <p:cNvPr id="845" name="Google Shape;845;p94"/>
            <p:cNvSpPr/>
            <p:nvPr/>
          </p:nvSpPr>
          <p:spPr>
            <a:xfrm>
              <a:off x="4780414" y="3079472"/>
              <a:ext cx="1087800" cy="133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6" name="Google Shape;846;p94"/>
            <p:cNvGrpSpPr/>
            <p:nvPr/>
          </p:nvGrpSpPr>
          <p:grpSpPr>
            <a:xfrm rot="10800000">
              <a:off x="4737412" y="3079467"/>
              <a:ext cx="97222" cy="408209"/>
              <a:chOff x="2065279" y="2567316"/>
              <a:chExt cx="97222" cy="408209"/>
            </a:xfrm>
          </p:grpSpPr>
          <p:cxnSp>
            <p:nvCxnSpPr>
              <p:cNvPr id="847" name="Google Shape;847;p94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48" name="Google Shape;848;p94"/>
              <p:cNvSpPr/>
              <p:nvPr/>
            </p:nvSpPr>
            <p:spPr>
              <a:xfrm>
                <a:off x="2065279" y="2567316"/>
                <a:ext cx="97222" cy="8878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9" name="Google Shape;849;p94"/>
            <p:cNvSpPr txBox="1"/>
            <p:nvPr/>
          </p:nvSpPr>
          <p:spPr>
            <a:xfrm>
              <a:off x="4349179" y="2702599"/>
              <a:ext cx="909000" cy="37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3150"/>
                </a:spcAft>
                <a:buClr>
                  <a:srgbClr val="000000"/>
                </a:buClr>
                <a:buSzPts val="2000"/>
              </a:pPr>
              <a:r>
                <a:rPr lang="en-US" sz="3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2018</a:t>
              </a:r>
              <a:endParaRPr sz="3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94"/>
            <p:cNvSpPr txBox="1"/>
            <p:nvPr/>
          </p:nvSpPr>
          <p:spPr>
            <a:xfrm>
              <a:off x="4132917" y="3491308"/>
              <a:ext cx="1735200" cy="9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r>
                <a:rPr lang="en-US" sz="165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Georgia awarded the title of NOhep Visionary for the European Region at the 2017 WHS</a:t>
              </a: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r>
                <a:rPr lang="en-US" sz="16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 pilot project – Integration of HCV, TB, and HIV Detection at PHC level initiated</a:t>
              </a:r>
              <a:endPara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1" name="Google Shape;851;p94"/>
          <p:cNvGrpSpPr/>
          <p:nvPr/>
        </p:nvGrpSpPr>
        <p:grpSpPr>
          <a:xfrm>
            <a:off x="7283873" y="3114781"/>
            <a:ext cx="3087513" cy="4057437"/>
            <a:chOff x="5588152" y="1554524"/>
            <a:chExt cx="1435285" cy="2028769"/>
          </a:xfrm>
        </p:grpSpPr>
        <p:sp>
          <p:nvSpPr>
            <p:cNvPr id="852" name="Google Shape;852;p94"/>
            <p:cNvSpPr/>
            <p:nvPr/>
          </p:nvSpPr>
          <p:spPr>
            <a:xfrm>
              <a:off x="5967801" y="3079431"/>
              <a:ext cx="740692" cy="13233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3" name="Google Shape;853;p94"/>
            <p:cNvGrpSpPr/>
            <p:nvPr/>
          </p:nvGrpSpPr>
          <p:grpSpPr>
            <a:xfrm>
              <a:off x="5914857" y="2772614"/>
              <a:ext cx="92400" cy="439145"/>
              <a:chOff x="729038" y="2536249"/>
              <a:chExt cx="92400" cy="439145"/>
            </a:xfrm>
          </p:grpSpPr>
          <p:cxnSp>
            <p:nvCxnSpPr>
              <p:cNvPr id="854" name="Google Shape;854;p94"/>
              <p:cNvCxnSpPr/>
              <p:nvPr/>
            </p:nvCxnSpPr>
            <p:spPr>
              <a:xfrm>
                <a:off x="775238" y="2615994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55" name="Google Shape;855;p94"/>
              <p:cNvSpPr/>
              <p:nvPr/>
            </p:nvSpPr>
            <p:spPr>
              <a:xfrm>
                <a:off x="729038" y="2536249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6" name="Google Shape;856;p94"/>
            <p:cNvSpPr txBox="1"/>
            <p:nvPr/>
          </p:nvSpPr>
          <p:spPr>
            <a:xfrm>
              <a:off x="5588152" y="3211893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3150"/>
                </a:spcAft>
                <a:buClr>
                  <a:srgbClr val="000000"/>
                </a:buClr>
                <a:buSzPts val="1800"/>
              </a:pPr>
              <a:r>
                <a:rPr lang="en-US" sz="27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94"/>
            <p:cNvSpPr txBox="1"/>
            <p:nvPr/>
          </p:nvSpPr>
          <p:spPr>
            <a:xfrm>
              <a:off x="5686937" y="1554524"/>
              <a:ext cx="1336500" cy="8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>
                <a:buClr>
                  <a:srgbClr val="000000"/>
                </a:buClr>
                <a:buSzPts val="1300"/>
              </a:pPr>
              <a:endParaRPr sz="19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r>
                <a:rPr lang="en-US" sz="16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Georgia named EILF Center of Excellence in Viral Hepatitis Elimination</a:t>
              </a: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r>
                <a:rPr lang="en-US" sz="165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All diagnostics free of charge</a:t>
              </a: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8" name="Google Shape;858;p94"/>
          <p:cNvGrpSpPr/>
          <p:nvPr/>
        </p:nvGrpSpPr>
        <p:grpSpPr>
          <a:xfrm>
            <a:off x="9054420" y="5408184"/>
            <a:ext cx="2309161" cy="3488373"/>
            <a:chOff x="6848912" y="2702599"/>
            <a:chExt cx="1957330" cy="1744361"/>
          </a:xfrm>
        </p:grpSpPr>
        <p:sp>
          <p:nvSpPr>
            <p:cNvPr id="859" name="Google Shape;859;p94"/>
            <p:cNvSpPr/>
            <p:nvPr/>
          </p:nvSpPr>
          <p:spPr>
            <a:xfrm>
              <a:off x="7369842" y="3079480"/>
              <a:ext cx="1436400" cy="13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0" name="Google Shape;860;p94"/>
            <p:cNvGrpSpPr/>
            <p:nvPr/>
          </p:nvGrpSpPr>
          <p:grpSpPr>
            <a:xfrm rot="10800000">
              <a:off x="7308878" y="3079467"/>
              <a:ext cx="166258" cy="423528"/>
              <a:chOff x="2015586" y="2551997"/>
              <a:chExt cx="166258" cy="423528"/>
            </a:xfrm>
          </p:grpSpPr>
          <p:cxnSp>
            <p:nvCxnSpPr>
              <p:cNvPr id="861" name="Google Shape;861;p94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62" name="Google Shape;862;p94"/>
              <p:cNvSpPr/>
              <p:nvPr/>
            </p:nvSpPr>
            <p:spPr>
              <a:xfrm>
                <a:off x="2015586" y="2551997"/>
                <a:ext cx="166258" cy="9224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3" name="Google Shape;863;p94"/>
            <p:cNvSpPr txBox="1"/>
            <p:nvPr/>
          </p:nvSpPr>
          <p:spPr>
            <a:xfrm>
              <a:off x="7147212" y="2702599"/>
              <a:ext cx="10716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3150"/>
                </a:spcAft>
                <a:buClr>
                  <a:srgbClr val="000000"/>
                </a:buClr>
                <a:buSzPts val="2000"/>
              </a:pPr>
              <a:r>
                <a:rPr lang="en-US" sz="3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 sz="3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94"/>
            <p:cNvSpPr txBox="1"/>
            <p:nvPr/>
          </p:nvSpPr>
          <p:spPr>
            <a:xfrm>
              <a:off x="6848912" y="3503160"/>
              <a:ext cx="15552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>
                <a:spcAft>
                  <a:spcPts val="3150"/>
                </a:spcAft>
                <a:buClr>
                  <a:srgbClr val="000000"/>
                </a:buClr>
                <a:buSzPts val="1100"/>
              </a:pPr>
              <a:r>
                <a:rPr lang="en-US" sz="165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 linkage-to-care</a:t>
              </a:r>
              <a:r>
                <a:rPr lang="en-US" sz="165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5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program initiated </a:t>
              </a: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5" name="Google Shape;865;p94"/>
          <p:cNvSpPr txBox="1"/>
          <p:nvPr/>
        </p:nvSpPr>
        <p:spPr>
          <a:xfrm>
            <a:off x="650100" y="496636"/>
            <a:ext cx="13980300" cy="181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>
              <a:buClr>
                <a:srgbClr val="000000"/>
              </a:buClr>
              <a:buSzPts val="2300"/>
            </a:pPr>
            <a:r>
              <a:rPr lang="en-US" sz="5000" dirty="0">
                <a:solidFill>
                  <a:srgbClr val="1E3D58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  <a:t>Timeline Of Key Activities Under The </a:t>
            </a:r>
          </a:p>
          <a:p>
            <a:pPr>
              <a:buClr>
                <a:srgbClr val="000000"/>
              </a:buClr>
              <a:buSzPts val="2300"/>
            </a:pPr>
            <a:r>
              <a:rPr kumimoji="0" lang="en-US" sz="5000" b="1" i="0" u="none" strike="noStrike" kern="1200" cap="none" spc="-270" normalizeH="0" baseline="0" noProof="0" dirty="0">
                <a:ln>
                  <a:noFill/>
                </a:ln>
                <a:solidFill>
                  <a:srgbClr val="1E3D58"/>
                </a:solidFill>
                <a:effectLst/>
                <a:uLnTx/>
                <a:uFillTx/>
                <a:latin typeface="Open Sauce" panose="020B0604020202020204" charset="0"/>
                <a:ea typeface="Bebas Neue"/>
                <a:cs typeface="Bebas Neue"/>
                <a:sym typeface="Bebas Neue"/>
              </a:rPr>
              <a:t>Hepatitis C </a:t>
            </a:r>
            <a:r>
              <a:rPr lang="en-US" sz="5000" b="1" dirty="0">
                <a:solidFill>
                  <a:srgbClr val="1E3D58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  <a:t>Elimination Program </a:t>
            </a:r>
            <a:r>
              <a:rPr lang="en-US" sz="5000" dirty="0">
                <a:solidFill>
                  <a:srgbClr val="1E3D58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  <a:t>In Georgia</a:t>
            </a:r>
          </a:p>
        </p:txBody>
      </p:sp>
      <p:grpSp>
        <p:nvGrpSpPr>
          <p:cNvPr id="866" name="Google Shape;866;p94"/>
          <p:cNvGrpSpPr/>
          <p:nvPr/>
        </p:nvGrpSpPr>
        <p:grpSpPr>
          <a:xfrm>
            <a:off x="10512075" y="2696177"/>
            <a:ext cx="2977230" cy="4361081"/>
            <a:chOff x="2963173" y="1508071"/>
            <a:chExt cx="1637100" cy="2075222"/>
          </a:xfrm>
        </p:grpSpPr>
        <p:sp>
          <p:nvSpPr>
            <p:cNvPr id="867" name="Google Shape;867;p94"/>
            <p:cNvSpPr/>
            <p:nvPr/>
          </p:nvSpPr>
          <p:spPr>
            <a:xfrm>
              <a:off x="3420239" y="3158708"/>
              <a:ext cx="992700" cy="1236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94"/>
            <p:cNvSpPr txBox="1"/>
            <p:nvPr/>
          </p:nvSpPr>
          <p:spPr>
            <a:xfrm>
              <a:off x="3154242" y="3211893"/>
              <a:ext cx="913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3150"/>
                </a:spcAft>
                <a:buClr>
                  <a:srgbClr val="000000"/>
                </a:buClr>
                <a:buSzPts val="2000"/>
              </a:pPr>
              <a:r>
                <a:rPr lang="en-US" sz="3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94"/>
            <p:cNvSpPr txBox="1"/>
            <p:nvPr/>
          </p:nvSpPr>
          <p:spPr>
            <a:xfrm>
              <a:off x="2963173" y="1508071"/>
              <a:ext cx="1637100" cy="11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r>
                <a:rPr lang="en-US" sz="16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Showed by conducted Population-based Serosurvey of Prevalence and Risk Factors for SARS-CoV-2, HCV, and HBV </a:t>
              </a:r>
              <a:endParaRPr sz="16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r>
                <a:rPr lang="en-US" sz="165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67% decrease In prevalence</a:t>
              </a:r>
              <a:endParaRPr sz="2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70" name="Google Shape;870;p94"/>
            <p:cNvCxnSpPr/>
            <p:nvPr/>
          </p:nvCxnSpPr>
          <p:spPr>
            <a:xfrm>
              <a:off x="3431406" y="2926830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71" name="Google Shape;871;p94"/>
          <p:cNvGrpSpPr/>
          <p:nvPr/>
        </p:nvGrpSpPr>
        <p:grpSpPr>
          <a:xfrm>
            <a:off x="11954738" y="5414114"/>
            <a:ext cx="2983266" cy="3602526"/>
            <a:chOff x="3892670" y="2702599"/>
            <a:chExt cx="1882840" cy="1801308"/>
          </a:xfrm>
        </p:grpSpPr>
        <p:sp>
          <p:nvSpPr>
            <p:cNvPr id="872" name="Google Shape;872;p94"/>
            <p:cNvSpPr/>
            <p:nvPr/>
          </p:nvSpPr>
          <p:spPr>
            <a:xfrm>
              <a:off x="4648410" y="3073860"/>
              <a:ext cx="1127100" cy="133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3" name="Google Shape;873;p94"/>
            <p:cNvGrpSpPr/>
            <p:nvPr/>
          </p:nvGrpSpPr>
          <p:grpSpPr>
            <a:xfrm rot="10800000">
              <a:off x="4592370" y="3074010"/>
              <a:ext cx="141149" cy="442169"/>
              <a:chOff x="2166394" y="2538813"/>
              <a:chExt cx="141149" cy="442169"/>
            </a:xfrm>
          </p:grpSpPr>
          <p:cxnSp>
            <p:nvCxnSpPr>
              <p:cNvPr id="874" name="Google Shape;874;p94"/>
              <p:cNvCxnSpPr/>
              <p:nvPr/>
            </p:nvCxnSpPr>
            <p:spPr>
              <a:xfrm>
                <a:off x="2244720" y="2621582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75" name="Google Shape;875;p94"/>
              <p:cNvSpPr/>
              <p:nvPr/>
            </p:nvSpPr>
            <p:spPr>
              <a:xfrm>
                <a:off x="2166394" y="2538813"/>
                <a:ext cx="141149" cy="10990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57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6" name="Google Shape;876;p94"/>
            <p:cNvSpPr txBox="1"/>
            <p:nvPr/>
          </p:nvSpPr>
          <p:spPr>
            <a:xfrm>
              <a:off x="4413174" y="2702599"/>
              <a:ext cx="9090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3150"/>
                </a:spcAft>
                <a:buClr>
                  <a:srgbClr val="000000"/>
                </a:buClr>
                <a:buSzPts val="2000"/>
              </a:pPr>
              <a:r>
                <a:rPr lang="en-US" sz="30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2022</a:t>
              </a:r>
              <a:endParaRPr sz="3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94"/>
            <p:cNvSpPr txBox="1"/>
            <p:nvPr/>
          </p:nvSpPr>
          <p:spPr>
            <a:xfrm>
              <a:off x="3892670" y="3548407"/>
              <a:ext cx="1779000" cy="95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r>
                <a:rPr lang="en-US" sz="165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NCDC is designated as the WHO CC on Viral Hepatitis Elimination</a:t>
              </a: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r>
                <a:rPr lang="en-US" sz="16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National Strategy 2021–2025 updated</a:t>
              </a:r>
              <a:endParaRPr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r>
                <a:rPr lang="en-US" sz="16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HBV workgroup established</a:t>
              </a:r>
              <a:endParaRPr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8" name="Google Shape;878;p94"/>
          <p:cNvGrpSpPr/>
          <p:nvPr/>
        </p:nvGrpSpPr>
        <p:grpSpPr>
          <a:xfrm>
            <a:off x="14074349" y="2817188"/>
            <a:ext cx="2891133" cy="4370489"/>
            <a:chOff x="5420311" y="1404325"/>
            <a:chExt cx="1451700" cy="2118717"/>
          </a:xfrm>
        </p:grpSpPr>
        <p:sp>
          <p:nvSpPr>
            <p:cNvPr id="879" name="Google Shape;879;p94"/>
            <p:cNvSpPr/>
            <p:nvPr/>
          </p:nvSpPr>
          <p:spPr>
            <a:xfrm>
              <a:off x="5836595" y="3025741"/>
              <a:ext cx="776400" cy="1258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0" name="Google Shape;880;p94"/>
            <p:cNvGrpSpPr/>
            <p:nvPr/>
          </p:nvGrpSpPr>
          <p:grpSpPr>
            <a:xfrm>
              <a:off x="5770504" y="2745131"/>
              <a:ext cx="112200" cy="406513"/>
              <a:chOff x="584685" y="2508766"/>
              <a:chExt cx="112200" cy="406513"/>
            </a:xfrm>
          </p:grpSpPr>
          <p:cxnSp>
            <p:nvCxnSpPr>
              <p:cNvPr id="881" name="Google Shape;881;p94"/>
              <p:cNvCxnSpPr/>
              <p:nvPr/>
            </p:nvCxnSpPr>
            <p:spPr>
              <a:xfrm>
                <a:off x="650767" y="2555878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82" name="Google Shape;882;p94"/>
              <p:cNvSpPr/>
              <p:nvPr/>
            </p:nvSpPr>
            <p:spPr>
              <a:xfrm>
                <a:off x="584685" y="2508766"/>
                <a:ext cx="112200" cy="106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3" name="Google Shape;883;p94"/>
            <p:cNvSpPr txBox="1"/>
            <p:nvPr/>
          </p:nvSpPr>
          <p:spPr>
            <a:xfrm>
              <a:off x="5420311" y="3151642"/>
              <a:ext cx="9480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3150"/>
                </a:spcAft>
                <a:buClr>
                  <a:srgbClr val="000000"/>
                </a:buClr>
                <a:buSzPts val="1800"/>
              </a:pPr>
              <a:r>
                <a:rPr lang="en-US" sz="27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2023</a:t>
              </a:r>
              <a:endParaRPr sz="2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94"/>
            <p:cNvSpPr txBox="1"/>
            <p:nvPr/>
          </p:nvSpPr>
          <p:spPr>
            <a:xfrm>
              <a:off x="5420311" y="1404325"/>
              <a:ext cx="1451700" cy="117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300"/>
              </a:pPr>
              <a:endParaRPr sz="19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 b="1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r>
                <a:rPr lang="en-US" sz="165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HBV state program drafted</a:t>
              </a:r>
              <a:endParaRPr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r>
                <a:rPr lang="en-US" sz="165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94"/>
          <p:cNvGrpSpPr/>
          <p:nvPr/>
        </p:nvGrpSpPr>
        <p:grpSpPr>
          <a:xfrm>
            <a:off x="1265699" y="5408184"/>
            <a:ext cx="3087474" cy="3596718"/>
            <a:chOff x="1241471" y="2702600"/>
            <a:chExt cx="1914000" cy="1798404"/>
          </a:xfrm>
        </p:grpSpPr>
        <p:sp>
          <p:nvSpPr>
            <p:cNvPr id="886" name="Google Shape;886;p94"/>
            <p:cNvSpPr/>
            <p:nvPr/>
          </p:nvSpPr>
          <p:spPr>
            <a:xfrm>
              <a:off x="2000235" y="3084126"/>
              <a:ext cx="11493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94"/>
            <p:cNvSpPr txBox="1"/>
            <p:nvPr/>
          </p:nvSpPr>
          <p:spPr>
            <a:xfrm>
              <a:off x="1831422" y="2702600"/>
              <a:ext cx="8940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3150"/>
                </a:spcAft>
                <a:buClr>
                  <a:srgbClr val="000000"/>
                </a:buClr>
                <a:buSzPts val="2000"/>
              </a:pPr>
              <a:r>
                <a:rPr lang="en-US" sz="3000" b="1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2016</a:t>
              </a:r>
              <a:endParaRPr sz="3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94"/>
            <p:cNvSpPr txBox="1"/>
            <p:nvPr/>
          </p:nvSpPr>
          <p:spPr>
            <a:xfrm>
              <a:off x="1241471" y="3548804"/>
              <a:ext cx="1914000" cy="95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r>
                <a:rPr lang="en-US" sz="165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Launch of the elimination Program</a:t>
              </a:r>
              <a:endParaRPr sz="2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r>
                <a:rPr lang="en-US" sz="16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Nationwide serosurvey: 5.4% adults with chronic HCV</a:t>
              </a:r>
              <a:endParaRPr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endParaRPr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buClr>
                  <a:srgbClr val="000000"/>
                </a:buClr>
                <a:buSzPts val="1100"/>
              </a:pPr>
              <a:r>
                <a:rPr lang="en-US" sz="16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Beginning of National screening program</a:t>
              </a:r>
              <a:endParaRPr sz="16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9" name="Google Shape;889;p94"/>
            <p:cNvGrpSpPr/>
            <p:nvPr/>
          </p:nvGrpSpPr>
          <p:grpSpPr>
            <a:xfrm rot="10800000">
              <a:off x="1941318" y="3084136"/>
              <a:ext cx="117900" cy="406065"/>
              <a:chOff x="2254956" y="2564791"/>
              <a:chExt cx="117900" cy="406065"/>
            </a:xfrm>
          </p:grpSpPr>
          <p:cxnSp>
            <p:nvCxnSpPr>
              <p:cNvPr id="890" name="Google Shape;890;p94"/>
              <p:cNvCxnSpPr/>
              <p:nvPr/>
            </p:nvCxnSpPr>
            <p:spPr>
              <a:xfrm>
                <a:off x="2313934" y="2611456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91" name="Google Shape;891;p94"/>
              <p:cNvSpPr/>
              <p:nvPr/>
            </p:nvSpPr>
            <p:spPr>
              <a:xfrm>
                <a:off x="2254956" y="2564791"/>
                <a:ext cx="117900" cy="969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2" name="Google Shape;892;p94"/>
          <p:cNvSpPr/>
          <p:nvPr/>
        </p:nvSpPr>
        <p:spPr>
          <a:xfrm rot="10800000">
            <a:off x="11249271" y="5513445"/>
            <a:ext cx="223650" cy="219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5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97"/>
          <p:cNvSpPr txBox="1"/>
          <p:nvPr/>
        </p:nvSpPr>
        <p:spPr>
          <a:xfrm>
            <a:off x="9744075" y="8863966"/>
            <a:ext cx="1457550" cy="71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550" tIns="164550" rIns="164550" bIns="164550" anchor="t" anchorCtr="0">
            <a:spAutoFit/>
          </a:bodyPr>
          <a:lstStyle/>
          <a:p>
            <a:pPr>
              <a:buClr>
                <a:srgbClr val="000000"/>
              </a:buClr>
              <a:buSzPts val="1679"/>
            </a:pPr>
            <a:endParaRPr sz="251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8" name="Google Shape;948;p97"/>
          <p:cNvSpPr/>
          <p:nvPr/>
        </p:nvSpPr>
        <p:spPr>
          <a:xfrm>
            <a:off x="9298305" y="8281035"/>
            <a:ext cx="2125800" cy="14062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64550" tIns="164550" rIns="164550" bIns="164550" anchor="ctr" anchorCtr="0">
            <a:noAutofit/>
          </a:bodyPr>
          <a:lstStyle/>
          <a:p>
            <a:pPr>
              <a:buClr>
                <a:srgbClr val="000000"/>
              </a:buClr>
              <a:buSzPts val="1679"/>
            </a:pPr>
            <a:endParaRPr sz="251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97"/>
          <p:cNvSpPr/>
          <p:nvPr/>
        </p:nvSpPr>
        <p:spPr>
          <a:xfrm>
            <a:off x="6218100" y="-69750"/>
            <a:ext cx="11155500" cy="1037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64550" tIns="164550" rIns="164550" bIns="164550" anchor="ctr" anchorCtr="0">
            <a:noAutofit/>
          </a:bodyPr>
          <a:lstStyle/>
          <a:p>
            <a:pPr>
              <a:buClr>
                <a:srgbClr val="000000"/>
              </a:buClr>
              <a:buSzPts val="1679"/>
            </a:pPr>
            <a:endParaRPr sz="251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97"/>
          <p:cNvSpPr txBox="1">
            <a:spLocks noGrp="1"/>
          </p:cNvSpPr>
          <p:nvPr>
            <p:ph type="body" idx="4294967295"/>
          </p:nvPr>
        </p:nvSpPr>
        <p:spPr>
          <a:xfrm>
            <a:off x="934388" y="2895477"/>
            <a:ext cx="9562050" cy="608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64550" tIns="164550" rIns="164550" bIns="164550" rtlCol="0" anchor="t" anchorCtr="0">
            <a:normAutofit/>
          </a:bodyPr>
          <a:lstStyle/>
          <a:p>
            <a:pPr marL="685800" indent="-476280">
              <a:lnSpc>
                <a:spcPct val="120000"/>
              </a:lnSpc>
              <a:spcBef>
                <a:spcPts val="1350"/>
              </a:spcBef>
              <a:buClr>
                <a:srgbClr val="262626"/>
              </a:buClr>
              <a:buSzPts val="1400"/>
              <a:buFont typeface="Calibri"/>
              <a:buChar char="●"/>
            </a:pPr>
            <a:r>
              <a:rPr lang="en-US" sz="2200" dirty="0">
                <a:latin typeface="Open Sauce" panose="020B0604020202020204" charset="0"/>
                <a:ea typeface="Arial"/>
                <a:cs typeface="Arial"/>
                <a:sym typeface="Arial"/>
              </a:rPr>
              <a:t>Development and implementation of the working </a:t>
            </a:r>
            <a:r>
              <a:rPr lang="en-US" sz="2200" b="1" dirty="0">
                <a:latin typeface="Open Sauce" panose="020B0604020202020204" charset="0"/>
                <a:ea typeface="Arial"/>
                <a:cs typeface="Arial"/>
                <a:sym typeface="Arial"/>
              </a:rPr>
              <a:t>Strategic Plans</a:t>
            </a:r>
            <a:r>
              <a:rPr lang="en-US" sz="2200" dirty="0">
                <a:latin typeface="Open Sauce" panose="020B0604020202020204" charset="0"/>
                <a:ea typeface="Arial"/>
                <a:cs typeface="Arial"/>
                <a:sym typeface="Arial"/>
              </a:rPr>
              <a:t>, as well as </a:t>
            </a:r>
            <a:r>
              <a:rPr lang="en-US" sz="2200" b="1" dirty="0">
                <a:latin typeface="Open Sauce" panose="020B0604020202020204" charset="0"/>
                <a:ea typeface="Arial"/>
                <a:cs typeface="Arial"/>
                <a:sym typeface="Arial"/>
              </a:rPr>
              <a:t>clinical guidelines and laboratory SOPs </a:t>
            </a:r>
            <a:r>
              <a:rPr lang="en-US" sz="2200" dirty="0">
                <a:latin typeface="Open Sauce" panose="020B0604020202020204" charset="0"/>
                <a:ea typeface="Arial"/>
                <a:cs typeface="Arial"/>
                <a:sym typeface="Arial"/>
              </a:rPr>
              <a:t>to support viral hepatitis elimination</a:t>
            </a:r>
            <a:endParaRPr sz="2200" dirty="0">
              <a:latin typeface="Open Sauce" panose="020B0604020202020204" charset="0"/>
              <a:ea typeface="Arial"/>
              <a:cs typeface="Arial"/>
              <a:sym typeface="Arial"/>
            </a:endParaRPr>
          </a:p>
          <a:p>
            <a:pPr marL="685800" indent="-476280">
              <a:lnSpc>
                <a:spcPct val="120000"/>
              </a:lnSpc>
              <a:spcBef>
                <a:spcPts val="1350"/>
              </a:spcBef>
              <a:buClr>
                <a:srgbClr val="262626"/>
              </a:buClr>
              <a:buSzPts val="1400"/>
              <a:buFont typeface="Calibri"/>
              <a:buChar char="●"/>
            </a:pPr>
            <a:r>
              <a:rPr lang="en-US" sz="2200" b="1" dirty="0">
                <a:latin typeface="Open Sauce" panose="020B0604020202020204" charset="0"/>
                <a:ea typeface="Arial"/>
                <a:cs typeface="Arial"/>
                <a:sym typeface="Arial"/>
              </a:rPr>
              <a:t>The Technical Advisory Group (TAG) </a:t>
            </a:r>
            <a:r>
              <a:rPr lang="en-US" sz="2200" dirty="0">
                <a:latin typeface="Open Sauce" panose="020B0604020202020204" charset="0"/>
                <a:ea typeface="Arial"/>
                <a:cs typeface="Arial"/>
                <a:sym typeface="Arial"/>
              </a:rPr>
              <a:t>composed of 12 international experts, was established. Every year, TAG discusses the progress towards elimination, monitors and evaluates indicators and provides recommendations on long-term elimination strategy.</a:t>
            </a:r>
            <a:endParaRPr sz="2200" dirty="0">
              <a:latin typeface="Open Sauce" panose="020B0604020202020204" charset="0"/>
              <a:ea typeface="Arial"/>
              <a:cs typeface="Arial"/>
              <a:sym typeface="Arial"/>
            </a:endParaRPr>
          </a:p>
          <a:p>
            <a:pPr marL="685800" indent="-47628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ts val="1400"/>
              <a:buFont typeface="Calibri"/>
              <a:buChar char="●"/>
            </a:pPr>
            <a:r>
              <a:rPr lang="en-US" sz="2200" dirty="0">
                <a:latin typeface="Open Sauce" panose="020B0604020202020204" charset="0"/>
                <a:ea typeface="Arial"/>
                <a:cs typeface="Arial"/>
                <a:sym typeface="Arial"/>
              </a:rPr>
              <a:t>Conducting </a:t>
            </a:r>
            <a:r>
              <a:rPr lang="en-US" sz="2200" b="1" dirty="0">
                <a:latin typeface="Open Sauce" panose="020B0604020202020204" charset="0"/>
                <a:ea typeface="Arial"/>
                <a:cs typeface="Arial"/>
                <a:sym typeface="Arial"/>
              </a:rPr>
              <a:t>two nationwide serosurveys </a:t>
            </a:r>
            <a:r>
              <a:rPr lang="en-US" sz="2200" dirty="0">
                <a:latin typeface="Open Sauce" panose="020B0604020202020204" charset="0"/>
                <a:ea typeface="Arial"/>
                <a:cs typeface="Arial"/>
                <a:sym typeface="Arial"/>
              </a:rPr>
              <a:t>to estimate and monitor the progress of the burden of HCV and HBV infections</a:t>
            </a:r>
          </a:p>
          <a:p>
            <a:pPr marL="209520" indent="0">
              <a:lnSpc>
                <a:spcPct val="115000"/>
              </a:lnSpc>
              <a:spcBef>
                <a:spcPts val="1800"/>
              </a:spcBef>
              <a:buClr>
                <a:srgbClr val="262626"/>
              </a:buClr>
              <a:buSzPts val="1400"/>
              <a:buNone/>
            </a:pPr>
            <a:endParaRPr sz="21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97"/>
          <p:cNvSpPr txBox="1"/>
          <p:nvPr/>
        </p:nvSpPr>
        <p:spPr>
          <a:xfrm>
            <a:off x="1219200" y="1015926"/>
            <a:ext cx="9562050" cy="1163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550" tIns="164550" rIns="164550" bIns="164550" anchor="t" anchorCtr="0">
            <a:spAutoFit/>
          </a:bodyPr>
          <a:lstStyle/>
          <a:p>
            <a:pPr>
              <a:buClr>
                <a:schemeClr val="dk1"/>
              </a:buClr>
              <a:buSzPts val="5000"/>
            </a:pPr>
            <a:r>
              <a:rPr lang="en-US" sz="5400" dirty="0">
                <a:solidFill>
                  <a:srgbClr val="1E3D58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  <a:t>Key Achievements</a:t>
            </a:r>
            <a:endParaRPr sz="5400" dirty="0">
              <a:solidFill>
                <a:srgbClr val="1E3D58"/>
              </a:solidFill>
              <a:latin typeface="Open Sauce" panose="020B0604020202020204" charset="0"/>
              <a:ea typeface="Arial"/>
              <a:cs typeface="Arial"/>
              <a:sym typeface="Arial"/>
            </a:endParaRPr>
          </a:p>
        </p:txBody>
      </p:sp>
      <p:pic>
        <p:nvPicPr>
          <p:cNvPr id="952" name="Google Shape;952;p97"/>
          <p:cNvPicPr preferRelativeResize="0"/>
          <p:nvPr/>
        </p:nvPicPr>
        <p:blipFill rotWithShape="1">
          <a:blip r:embed="rId3">
            <a:alphaModFix/>
          </a:blip>
          <a:srcRect r="8958"/>
          <a:stretch/>
        </p:blipFill>
        <p:spPr>
          <a:xfrm>
            <a:off x="11424106" y="7543174"/>
            <a:ext cx="2784617" cy="19826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" rotWithShape="0">
              <a:srgbClr val="000000">
                <a:alpha val="64705"/>
              </a:srgbClr>
            </a:outerShdw>
          </a:effectLst>
        </p:spPr>
      </p:pic>
      <p:pic>
        <p:nvPicPr>
          <p:cNvPr id="953" name="Google Shape;953;p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96399" y="3791987"/>
            <a:ext cx="5977202" cy="345128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954" name="Google Shape;954;p97"/>
          <p:cNvPicPr preferRelativeResize="0"/>
          <p:nvPr/>
        </p:nvPicPr>
        <p:blipFill rotWithShape="1">
          <a:blip r:embed="rId5">
            <a:alphaModFix/>
          </a:blip>
          <a:srcRect l="344" t="13187" b="13322"/>
          <a:stretch/>
        </p:blipFill>
        <p:spPr>
          <a:xfrm>
            <a:off x="11360945" y="471457"/>
            <a:ext cx="5988768" cy="2951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" rotWithShape="0">
              <a:srgbClr val="000000">
                <a:alpha val="64705"/>
              </a:srgbClr>
            </a:outerShdw>
          </a:effectLst>
        </p:spPr>
      </p:pic>
      <p:pic>
        <p:nvPicPr>
          <p:cNvPr id="955" name="Google Shape;955;p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88984" y="7543175"/>
            <a:ext cx="2784617" cy="19826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98"/>
          <p:cNvSpPr txBox="1"/>
          <p:nvPr/>
        </p:nvSpPr>
        <p:spPr>
          <a:xfrm>
            <a:off x="9744075" y="8863966"/>
            <a:ext cx="1457460" cy="71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550" tIns="164550" rIns="164550" bIns="164550" anchor="t" anchorCtr="0">
            <a:spAutoFit/>
          </a:bodyPr>
          <a:lstStyle/>
          <a:p>
            <a:pPr>
              <a:buClr>
                <a:srgbClr val="000000"/>
              </a:buClr>
              <a:buSzPts val="1679"/>
            </a:pPr>
            <a:endParaRPr sz="2519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2" name="Google Shape;962;p98"/>
          <p:cNvSpPr txBox="1">
            <a:spLocks noGrp="1"/>
          </p:cNvSpPr>
          <p:nvPr>
            <p:ph type="body" idx="4294967295"/>
          </p:nvPr>
        </p:nvSpPr>
        <p:spPr>
          <a:xfrm>
            <a:off x="762000" y="445646"/>
            <a:ext cx="10160493" cy="8890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64550" tIns="164550" rIns="164550" bIns="164550" rtlCol="0" anchor="ctr" anchorCtr="0">
            <a:normAutofit/>
          </a:bodyPr>
          <a:lstStyle/>
          <a:p>
            <a:pPr marL="0" indent="0">
              <a:lnSpc>
                <a:spcPct val="95000"/>
              </a:lnSpc>
              <a:spcBef>
                <a:spcPts val="0"/>
              </a:spcBef>
              <a:buSzPts val="1018"/>
              <a:buNone/>
            </a:pPr>
            <a:endParaRPr sz="210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indent="-476325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400"/>
              <a:buFont typeface="Calibri"/>
              <a:buChar char="●"/>
            </a:pPr>
            <a:r>
              <a:rPr lang="en-US" sz="2200" dirty="0">
                <a:latin typeface="Open Sauce" panose="020B0604020202020204" charset="0"/>
                <a:ea typeface="Arial"/>
                <a:cs typeface="Arial"/>
                <a:sym typeface="Arial"/>
              </a:rPr>
              <a:t>Initiation of massive </a:t>
            </a:r>
            <a:r>
              <a:rPr lang="en-US" sz="2200" b="1" dirty="0">
                <a:latin typeface="Open Sauce" panose="020B0604020202020204" charset="0"/>
                <a:ea typeface="Arial"/>
                <a:cs typeface="Arial"/>
                <a:sym typeface="Arial"/>
              </a:rPr>
              <a:t>awareness campaigns</a:t>
            </a:r>
          </a:p>
          <a:p>
            <a:pPr marL="685800" indent="-476325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400"/>
              <a:buFont typeface="Calibri"/>
              <a:buChar char="●"/>
            </a:pPr>
            <a:r>
              <a:rPr lang="en-US" sz="2200" dirty="0">
                <a:latin typeface="Open Sauce" panose="020B0604020202020204" charset="0"/>
                <a:ea typeface="Arial"/>
                <a:cs typeface="Arial"/>
                <a:sym typeface="Arial"/>
              </a:rPr>
              <a:t>Creation and management of integrated </a:t>
            </a:r>
            <a:r>
              <a:rPr lang="en-US" sz="2200" b="1" dirty="0">
                <a:latin typeface="Open Sauce" panose="020B0604020202020204" charset="0"/>
                <a:ea typeface="Arial"/>
                <a:cs typeface="Arial"/>
                <a:sym typeface="Arial"/>
              </a:rPr>
              <a:t>electronic HCV registries</a:t>
            </a:r>
            <a:endParaRPr sz="2200" dirty="0">
              <a:latin typeface="Open Sauce" panose="020B0604020202020204" charset="0"/>
              <a:ea typeface="Arial"/>
              <a:cs typeface="Arial"/>
              <a:sym typeface="Arial"/>
            </a:endParaRPr>
          </a:p>
          <a:p>
            <a:pPr marL="685800" indent="-476325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400"/>
              <a:buFont typeface="Calibri"/>
              <a:buChar char="●"/>
            </a:pPr>
            <a:r>
              <a:rPr lang="en-US" sz="2200" b="1" dirty="0">
                <a:latin typeface="Open Sauce" panose="020B0604020202020204" charset="0"/>
                <a:ea typeface="Arial"/>
                <a:cs typeface="Arial"/>
                <a:sym typeface="Arial"/>
              </a:rPr>
              <a:t>Decentralization of testing and treatment:</a:t>
            </a:r>
            <a:r>
              <a:rPr lang="en-US" sz="2200" dirty="0">
                <a:latin typeface="Open Sauce" panose="020B0604020202020204" charset="0"/>
                <a:ea typeface="Arial"/>
                <a:cs typeface="Arial"/>
                <a:sym typeface="Arial"/>
              </a:rPr>
              <a:t> Currently 39 centers in different cities (including in penitentiary system) are providing diagnostic and treatment services</a:t>
            </a:r>
            <a:endParaRPr sz="2200" dirty="0">
              <a:latin typeface="Open Sauce" panose="020B0604020202020204" charset="0"/>
              <a:ea typeface="Arial"/>
              <a:cs typeface="Arial"/>
              <a:sym typeface="Arial"/>
            </a:endParaRPr>
          </a:p>
          <a:p>
            <a:pPr marL="685800" indent="-476325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400"/>
              <a:buFont typeface="Calibri"/>
              <a:buChar char="●"/>
            </a:pPr>
            <a:r>
              <a:rPr lang="en-US" sz="2200" dirty="0">
                <a:latin typeface="Open Sauce" panose="020B0604020202020204" charset="0"/>
                <a:ea typeface="Arial"/>
                <a:cs typeface="Arial"/>
                <a:sym typeface="Arial"/>
              </a:rPr>
              <a:t>Universal donated blood screening for HCV and HBV using </a:t>
            </a:r>
            <a:r>
              <a:rPr lang="en-US" sz="2200" b="1" dirty="0">
                <a:latin typeface="Open Sauce" panose="020B0604020202020204" charset="0"/>
                <a:ea typeface="Arial"/>
                <a:cs typeface="Arial"/>
                <a:sym typeface="Arial"/>
              </a:rPr>
              <a:t>Nucleic Acid Testing (NAT) </a:t>
            </a:r>
            <a:r>
              <a:rPr lang="en-US" sz="2200" dirty="0">
                <a:latin typeface="Open Sauce" panose="020B0604020202020204" charset="0"/>
                <a:ea typeface="Arial"/>
                <a:cs typeface="Arial"/>
                <a:sym typeface="Arial"/>
              </a:rPr>
              <a:t>implemented</a:t>
            </a:r>
          </a:p>
          <a:p>
            <a:pPr marL="685800" indent="-476325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400"/>
              <a:buFont typeface="Calibri"/>
              <a:buChar char="●"/>
            </a:pPr>
            <a:r>
              <a:rPr lang="en-US" sz="2200" dirty="0">
                <a:latin typeface="Open Sauce" panose="020B0604020202020204" charset="0"/>
                <a:ea typeface="Arial"/>
                <a:cs typeface="Arial"/>
                <a:sym typeface="Arial"/>
              </a:rPr>
              <a:t>Introduction of the </a:t>
            </a:r>
            <a:r>
              <a:rPr lang="en-US" sz="2200" b="1" dirty="0">
                <a:latin typeface="Open Sauce" panose="020B0604020202020204" charset="0"/>
                <a:ea typeface="Arial"/>
                <a:cs typeface="Arial"/>
                <a:sym typeface="Arial"/>
              </a:rPr>
              <a:t>External Quality Assessment (EQA) </a:t>
            </a:r>
            <a:r>
              <a:rPr lang="en-US" sz="2200" dirty="0">
                <a:latin typeface="Open Sauce" panose="020B0604020202020204" charset="0"/>
                <a:ea typeface="Arial"/>
                <a:cs typeface="Arial"/>
                <a:sym typeface="Arial"/>
              </a:rPr>
              <a:t>system for laboratory diagnostics</a:t>
            </a:r>
          </a:p>
          <a:p>
            <a:pPr marL="685800" indent="-476325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400"/>
              <a:buFont typeface="Calibri"/>
              <a:buChar char="●"/>
            </a:pPr>
            <a:r>
              <a:rPr lang="en-US" sz="2200" dirty="0">
                <a:latin typeface="Open Sauce" panose="020B0604020202020204" charset="0"/>
                <a:ea typeface="Arial"/>
                <a:cs typeface="Arial"/>
                <a:sym typeface="Arial"/>
              </a:rPr>
              <a:t>Establishment of the </a:t>
            </a:r>
            <a:r>
              <a:rPr lang="en-US" sz="2200" b="1" dirty="0">
                <a:latin typeface="Open Sauce" panose="020B0604020202020204" charset="0"/>
                <a:ea typeface="Arial"/>
                <a:cs typeface="Arial"/>
                <a:sym typeface="Arial"/>
              </a:rPr>
              <a:t>Clinical and Scientific Committees  </a:t>
            </a:r>
            <a:r>
              <a:rPr lang="en-US" sz="2200" dirty="0">
                <a:latin typeface="Open Sauce" panose="020B0604020202020204" charset="0"/>
                <a:ea typeface="Arial"/>
                <a:cs typeface="Arial"/>
                <a:sym typeface="Arial"/>
              </a:rPr>
              <a:t>for the transparency and coordination of the research activities within Hepatitis C Elimination Program in Georgia</a:t>
            </a:r>
            <a:endParaRPr sz="2200" dirty="0">
              <a:latin typeface="Open Sauce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98"/>
          <p:cNvSpPr txBox="1"/>
          <p:nvPr/>
        </p:nvSpPr>
        <p:spPr>
          <a:xfrm>
            <a:off x="15472800" y="444961"/>
            <a:ext cx="1940220" cy="8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550" tIns="164550" rIns="164550" bIns="164550" anchor="t" anchorCtr="0">
            <a:spAutoFit/>
          </a:bodyPr>
          <a:lstStyle/>
          <a:p>
            <a:pPr>
              <a:buClr>
                <a:srgbClr val="000000"/>
              </a:buClr>
              <a:buSzPts val="2160"/>
            </a:pPr>
            <a:endParaRPr sz="324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4" name="Google Shape;964;p98"/>
          <p:cNvPicPr preferRelativeResize="0"/>
          <p:nvPr/>
        </p:nvPicPr>
        <p:blipFill rotWithShape="1">
          <a:blip r:embed="rId3">
            <a:alphaModFix/>
          </a:blip>
          <a:srcRect t="21630" r="19704" b="35803"/>
          <a:stretch/>
        </p:blipFill>
        <p:spPr>
          <a:xfrm>
            <a:off x="12229136" y="95996"/>
            <a:ext cx="4602927" cy="3259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98"/>
          <p:cNvPicPr preferRelativeResize="0"/>
          <p:nvPr/>
        </p:nvPicPr>
        <p:blipFill rotWithShape="1">
          <a:blip r:embed="rId4">
            <a:alphaModFix/>
          </a:blip>
          <a:srcRect t="5792" b="29716"/>
          <a:stretch/>
        </p:blipFill>
        <p:spPr>
          <a:xfrm>
            <a:off x="12229134" y="6604541"/>
            <a:ext cx="4602924" cy="358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29135" y="3501878"/>
            <a:ext cx="4602926" cy="299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01"/>
          <p:cNvSpPr txBox="1">
            <a:spLocks noGrp="1"/>
          </p:cNvSpPr>
          <p:nvPr>
            <p:ph type="sldNum" idx="12"/>
          </p:nvPr>
        </p:nvSpPr>
        <p:spPr>
          <a:xfrm>
            <a:off x="16904754" y="9449652"/>
            <a:ext cx="1094850" cy="8113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pPr/>
              <a:t>6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2" name="Google Shape;992;p101"/>
          <p:cNvGrpSpPr/>
          <p:nvPr/>
        </p:nvGrpSpPr>
        <p:grpSpPr>
          <a:xfrm>
            <a:off x="9164165" y="4230086"/>
            <a:ext cx="6099556" cy="6268271"/>
            <a:chOff x="4496673" y="1395244"/>
            <a:chExt cx="3019283" cy="2915543"/>
          </a:xfrm>
        </p:grpSpPr>
        <p:sp>
          <p:nvSpPr>
            <p:cNvPr id="993" name="Google Shape;993;p101"/>
            <p:cNvSpPr/>
            <p:nvPr/>
          </p:nvSpPr>
          <p:spPr>
            <a:xfrm rot="2700000">
              <a:off x="5746767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01"/>
            <p:cNvSpPr/>
            <p:nvPr/>
          </p:nvSpPr>
          <p:spPr>
            <a:xfrm>
              <a:off x="4950863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2941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en-US" sz="1950" b="1">
                  <a:solidFill>
                    <a:srgbClr val="0E63F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950" b="1">
                <a:solidFill>
                  <a:srgbClr val="0E63F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01"/>
            <p:cNvSpPr txBox="1"/>
            <p:nvPr/>
          </p:nvSpPr>
          <p:spPr>
            <a:xfrm rot="18900000">
              <a:off x="4800666" y="2164108"/>
              <a:ext cx="2715290" cy="267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1800"/>
                </a:spcBef>
                <a:buClr>
                  <a:srgbClr val="000000"/>
                </a:buClr>
                <a:buSzPts val="1700"/>
              </a:pPr>
              <a:r>
                <a:rPr lang="en-US" sz="2700" b="1" dirty="0">
                  <a:solidFill>
                    <a:srgbClr val="FFFFFF"/>
                  </a:solidFill>
                  <a:latin typeface="Bebas Neue" panose="020B0604020202020204" charset="0"/>
                  <a:ea typeface="Arial"/>
                  <a:cs typeface="Arial"/>
                  <a:sym typeface="Arial"/>
                </a:rPr>
                <a:t>Electronic Registries</a:t>
              </a:r>
            </a:p>
          </p:txBody>
        </p:sp>
        <p:sp>
          <p:nvSpPr>
            <p:cNvPr id="996" name="Google Shape;996;p101"/>
            <p:cNvSpPr txBox="1"/>
            <p:nvPr/>
          </p:nvSpPr>
          <p:spPr>
            <a:xfrm rot="-2700500">
              <a:off x="4970793" y="2702826"/>
              <a:ext cx="2915543" cy="3003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285750" indent="-285750"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Established to collect real-time data for testing and treatment progress of the enrolled individuals</a:t>
              </a:r>
            </a:p>
            <a:p>
              <a:pPr>
                <a:buClr>
                  <a:srgbClr val="000000"/>
                </a:buClr>
                <a:buSzPts val="1700"/>
              </a:pPr>
              <a:endParaRPr lang="en-US" sz="270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7" name="Google Shape;997;p101"/>
          <p:cNvGrpSpPr/>
          <p:nvPr/>
        </p:nvGrpSpPr>
        <p:grpSpPr>
          <a:xfrm>
            <a:off x="2760966" y="5850846"/>
            <a:ext cx="6642250" cy="2809137"/>
            <a:chOff x="1511881" y="2275006"/>
            <a:chExt cx="3287917" cy="1306606"/>
          </a:xfrm>
        </p:grpSpPr>
        <p:grpSp>
          <p:nvGrpSpPr>
            <p:cNvPr id="998" name="Google Shape;998;p101"/>
            <p:cNvGrpSpPr/>
            <p:nvPr/>
          </p:nvGrpSpPr>
          <p:grpSpPr>
            <a:xfrm>
              <a:off x="1511881" y="2275006"/>
              <a:ext cx="3287917" cy="726303"/>
              <a:chOff x="1511881" y="2275006"/>
              <a:chExt cx="3287917" cy="726303"/>
            </a:xfrm>
          </p:grpSpPr>
          <p:sp>
            <p:nvSpPr>
              <p:cNvPr id="999" name="Google Shape;999;p101"/>
              <p:cNvSpPr/>
              <p:nvPr/>
            </p:nvSpPr>
            <p:spPr>
              <a:xfrm rot="2700000">
                <a:off x="2761975" y="1053398"/>
                <a:ext cx="489601" cy="2989789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22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01"/>
              <p:cNvSpPr txBox="1"/>
              <p:nvPr/>
            </p:nvSpPr>
            <p:spPr>
              <a:xfrm rot="18900000">
                <a:off x="1879807" y="2275006"/>
                <a:ext cx="2376303" cy="2753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500"/>
                  </a:spcBef>
                  <a:buClr>
                    <a:srgbClr val="000000"/>
                  </a:buClr>
                  <a:buSzPts val="1800"/>
                </a:pPr>
                <a:r>
                  <a:rPr lang="en-US" sz="2700" b="1" dirty="0">
                    <a:solidFill>
                      <a:srgbClr val="FFFFFF"/>
                    </a:solidFill>
                    <a:latin typeface="Bebas Neue" panose="020B0604020202020204" charset="0"/>
                    <a:ea typeface="Arial"/>
                    <a:cs typeface="Arial"/>
                    <a:sym typeface="Arial"/>
                  </a:rPr>
                  <a:t>International partnerships</a:t>
                </a:r>
              </a:p>
            </p:txBody>
          </p:sp>
          <p:sp>
            <p:nvSpPr>
              <p:cNvPr id="1001" name="Google Shape;1001;p101"/>
              <p:cNvSpPr txBox="1"/>
              <p:nvPr/>
            </p:nvSpPr>
            <p:spPr>
              <a:xfrm rot="18900000">
                <a:off x="1867709" y="2558802"/>
                <a:ext cx="2932089" cy="4425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82850" tIns="182850" rIns="182850" bIns="182850" anchor="t" anchorCtr="0">
                <a:noAutofit/>
              </a:bodyPr>
              <a:lstStyle/>
              <a:p>
                <a:pPr marL="285750" indent="-285750" rtl="0" fontAlgn="base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b="0" i="0" u="none" strike="noStrike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Donation of the Medication</a:t>
                </a:r>
              </a:p>
              <a:p>
                <a:pPr marL="285750" indent="-285750" rtl="0" fontAlgn="base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b="0" i="0" u="none" strike="noStrike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Technical advisory group (TAG)</a:t>
                </a:r>
              </a:p>
              <a:p>
                <a:pPr marL="285750" indent="-285750" rtl="0" fontAlgn="base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b="0" i="0" u="none" strike="noStrike" dirty="0">
                    <a:solidFill>
                      <a:srgbClr val="262626"/>
                    </a:solidFill>
                    <a:effectLst/>
                    <a:latin typeface="Arial" panose="020B0604020202020204" pitchFamily="34" charset="0"/>
                  </a:rPr>
                  <a:t>2 nationwide serosurveys in 2015 &amp; 2021</a:t>
                </a:r>
              </a:p>
            </p:txBody>
          </p:sp>
        </p:grpSp>
        <p:sp>
          <p:nvSpPr>
            <p:cNvPr id="1002" name="Google Shape;1002;p101"/>
            <p:cNvSpPr/>
            <p:nvPr/>
          </p:nvSpPr>
          <p:spPr>
            <a:xfrm>
              <a:off x="1966072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2941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en-US" sz="1950" b="1">
                  <a:solidFill>
                    <a:srgbClr val="0C57D3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950" b="1">
                <a:solidFill>
                  <a:srgbClr val="0C57D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3" name="Google Shape;1003;p101"/>
          <p:cNvGrpSpPr/>
          <p:nvPr/>
        </p:nvGrpSpPr>
        <p:grpSpPr>
          <a:xfrm>
            <a:off x="-293382" y="2768435"/>
            <a:ext cx="6039973" cy="7275061"/>
            <a:chOff x="20215" y="893838"/>
            <a:chExt cx="2989789" cy="3383828"/>
          </a:xfrm>
        </p:grpSpPr>
        <p:sp>
          <p:nvSpPr>
            <p:cNvPr id="1004" name="Google Shape;1004;p101"/>
            <p:cNvSpPr/>
            <p:nvPr/>
          </p:nvSpPr>
          <p:spPr>
            <a:xfrm rot="2700000">
              <a:off x="1270309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rgbClr val="1E3D5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01"/>
            <p:cNvSpPr/>
            <p:nvPr/>
          </p:nvSpPr>
          <p:spPr>
            <a:xfrm>
              <a:off x="472955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2941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en-US" sz="1950" b="1">
                  <a:solidFill>
                    <a:srgbClr val="0942A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950" b="1">
                <a:solidFill>
                  <a:srgbClr val="0942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01"/>
            <p:cNvSpPr txBox="1"/>
            <p:nvPr/>
          </p:nvSpPr>
          <p:spPr>
            <a:xfrm rot="-2700000">
              <a:off x="464015" y="2211250"/>
              <a:ext cx="2368666" cy="342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1500"/>
                </a:spcBef>
                <a:buClr>
                  <a:srgbClr val="000000"/>
                </a:buClr>
                <a:buSzPts val="1800"/>
              </a:pPr>
              <a:r>
                <a:rPr lang="en-US" sz="2700" b="1" dirty="0">
                  <a:solidFill>
                    <a:srgbClr val="FFFFFF"/>
                  </a:solidFill>
                  <a:latin typeface="Bebas Neue" panose="020B0604020202020204" charset="0"/>
                  <a:ea typeface="Arial"/>
                  <a:cs typeface="Arial"/>
                  <a:sym typeface="Arial"/>
                </a:rPr>
                <a:t>Strong Political Commitment</a:t>
              </a:r>
              <a:endParaRPr sz="2700" b="1" dirty="0">
                <a:solidFill>
                  <a:srgbClr val="FFFFFF"/>
                </a:solidFill>
                <a:latin typeface="Bebas Neue" panose="020B060402020202020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01"/>
            <p:cNvSpPr txBox="1"/>
            <p:nvPr/>
          </p:nvSpPr>
          <p:spPr>
            <a:xfrm rot="18899741">
              <a:off x="370207" y="2364498"/>
              <a:ext cx="3383828" cy="44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Enabled the implementation of important policies and regulations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US" sz="18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Aided the intersectoral collaboration, including the public-private partnerships</a:t>
              </a:r>
            </a:p>
          </p:txBody>
        </p:sp>
      </p:grpSp>
      <p:sp>
        <p:nvSpPr>
          <p:cNvPr id="1008" name="Google Shape;1008;p101"/>
          <p:cNvSpPr txBox="1">
            <a:spLocks noGrp="1"/>
          </p:cNvSpPr>
          <p:nvPr>
            <p:ph type="title"/>
          </p:nvPr>
        </p:nvSpPr>
        <p:spPr>
          <a:xfrm>
            <a:off x="838200" y="751763"/>
            <a:ext cx="15787350" cy="1998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182850" tIns="182850" rIns="182850" bIns="182850" rtlCol="0" anchor="t" anchorCtr="0">
            <a:noAutofit/>
          </a:bodyPr>
          <a:lstStyle/>
          <a:p>
            <a:r>
              <a:rPr lang="en-US" sz="5400" dirty="0">
                <a:solidFill>
                  <a:srgbClr val="1E3D58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  <a:t>Hepatitis C Elimination Program in Georgia: </a:t>
            </a:r>
            <a:endParaRPr sz="5400" dirty="0">
              <a:solidFill>
                <a:srgbClr val="1E3D58"/>
              </a:solidFill>
              <a:latin typeface="Open Sauce" panose="020B0604020202020204" charset="0"/>
              <a:ea typeface="Arial"/>
              <a:cs typeface="Arial"/>
              <a:sym typeface="Arial"/>
            </a:endParaRPr>
          </a:p>
          <a:p>
            <a:r>
              <a:rPr lang="en-US" sz="5400" b="1" dirty="0">
                <a:solidFill>
                  <a:srgbClr val="1E3D58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  <a:t>Best Practices</a:t>
            </a:r>
            <a:endParaRPr sz="5400" b="1" dirty="0">
              <a:solidFill>
                <a:srgbClr val="1E3D58"/>
              </a:solidFill>
              <a:latin typeface="Open Sauce" panose="020B0604020202020204" charset="0"/>
              <a:ea typeface="Arial"/>
              <a:cs typeface="Arial"/>
              <a:sym typeface="Arial"/>
            </a:endParaRPr>
          </a:p>
        </p:txBody>
      </p:sp>
      <p:grpSp>
        <p:nvGrpSpPr>
          <p:cNvPr id="1009" name="Google Shape;1009;p101"/>
          <p:cNvGrpSpPr/>
          <p:nvPr/>
        </p:nvGrpSpPr>
        <p:grpSpPr>
          <a:xfrm>
            <a:off x="12980257" y="4084066"/>
            <a:ext cx="5587478" cy="5688614"/>
            <a:chOff x="6254516" y="1318142"/>
            <a:chExt cx="2765804" cy="2645928"/>
          </a:xfrm>
        </p:grpSpPr>
        <p:sp>
          <p:nvSpPr>
            <p:cNvPr id="1010" name="Google Shape;1010;p101"/>
            <p:cNvSpPr/>
            <p:nvPr/>
          </p:nvSpPr>
          <p:spPr>
            <a:xfrm rot="2700000">
              <a:off x="7239866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01"/>
            <p:cNvSpPr/>
            <p:nvPr/>
          </p:nvSpPr>
          <p:spPr>
            <a:xfrm>
              <a:off x="6443962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2941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en-US" sz="1950" b="1">
                  <a:solidFill>
                    <a:srgbClr val="307AF3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950" b="1">
                <a:solidFill>
                  <a:srgbClr val="307AF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01"/>
            <p:cNvSpPr txBox="1"/>
            <p:nvPr/>
          </p:nvSpPr>
          <p:spPr>
            <a:xfrm rot="-2700000">
              <a:off x="6486474" y="2601617"/>
              <a:ext cx="2785294" cy="44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Availability of the free and effective treatment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Increased public interest towards testing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Reduced Stigma towards disease</a:t>
              </a:r>
            </a:p>
            <a:p>
              <a:pPr>
                <a:buClr>
                  <a:srgbClr val="000000"/>
                </a:buClr>
                <a:buSzPts val="1100"/>
              </a:pPr>
              <a:endParaRPr sz="1950" dirty="0"/>
            </a:p>
            <a:p>
              <a:pPr>
                <a:spcBef>
                  <a:spcPts val="3150"/>
                </a:spcBef>
                <a:spcAft>
                  <a:spcPts val="3150"/>
                </a:spcAft>
                <a:buClr>
                  <a:srgbClr val="000000"/>
                </a:buClr>
                <a:buSzPts val="1100"/>
              </a:pPr>
              <a:endParaRPr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01"/>
            <p:cNvSpPr txBox="1"/>
            <p:nvPr/>
          </p:nvSpPr>
          <p:spPr>
            <a:xfrm rot="-2700000">
              <a:off x="6340541" y="2203118"/>
              <a:ext cx="2562979" cy="342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1350"/>
                </a:spcBef>
                <a:buClr>
                  <a:srgbClr val="000000"/>
                </a:buClr>
                <a:buSzPts val="1700"/>
              </a:pPr>
              <a:r>
                <a:rPr lang="en-US" sz="2700" b="1" dirty="0">
                  <a:solidFill>
                    <a:schemeClr val="lt1"/>
                  </a:solidFill>
                  <a:latin typeface="Bebas Neue" panose="020B0604020202020204" charset="0"/>
                  <a:ea typeface="Calibri"/>
                  <a:cs typeface="Calibri"/>
                  <a:sym typeface="Calibri"/>
                </a:rPr>
                <a:t>Mass public awareness campaigns</a:t>
              </a:r>
            </a:p>
          </p:txBody>
        </p:sp>
      </p:grpSp>
      <p:grpSp>
        <p:nvGrpSpPr>
          <p:cNvPr id="1014" name="Google Shape;1014;p101"/>
          <p:cNvGrpSpPr/>
          <p:nvPr/>
        </p:nvGrpSpPr>
        <p:grpSpPr>
          <a:xfrm>
            <a:off x="5777378" y="5646052"/>
            <a:ext cx="6560357" cy="3013931"/>
            <a:chOff x="3005006" y="2179751"/>
            <a:chExt cx="3247380" cy="1401861"/>
          </a:xfrm>
        </p:grpSpPr>
        <p:sp>
          <p:nvSpPr>
            <p:cNvPr id="1015" name="Google Shape;1015;p101"/>
            <p:cNvSpPr/>
            <p:nvPr/>
          </p:nvSpPr>
          <p:spPr>
            <a:xfrm rot="2700000">
              <a:off x="4255100" y="1053398"/>
              <a:ext cx="489601" cy="298978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01"/>
            <p:cNvSpPr/>
            <p:nvPr/>
          </p:nvSpPr>
          <p:spPr>
            <a:xfrm>
              <a:off x="3459197" y="3255512"/>
              <a:ext cx="326100" cy="326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2940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en-US" sz="1950" b="1">
                  <a:solidFill>
                    <a:srgbClr val="0D5CD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950" b="1">
                <a:solidFill>
                  <a:srgbClr val="0D5CD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01"/>
            <p:cNvSpPr txBox="1"/>
            <p:nvPr/>
          </p:nvSpPr>
          <p:spPr>
            <a:xfrm rot="18900000">
              <a:off x="3346110" y="2179751"/>
              <a:ext cx="2667839" cy="342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1350"/>
                </a:spcBef>
                <a:buClr>
                  <a:srgbClr val="000000"/>
                </a:buClr>
                <a:buSzPts val="1700"/>
              </a:pPr>
              <a:r>
                <a:rPr lang="en-US" sz="2700" b="1" dirty="0">
                  <a:solidFill>
                    <a:schemeClr val="lt1"/>
                  </a:solidFill>
                  <a:latin typeface="Bebas Neue" panose="020B0604020202020204" charset="0"/>
                </a:rPr>
                <a:t>Decentralization and simplification of access to testing &amp; treatment </a:t>
              </a:r>
              <a:endParaRPr lang="en-US" sz="2700" b="1" dirty="0">
                <a:solidFill>
                  <a:srgbClr val="FFFFFF"/>
                </a:solidFill>
                <a:latin typeface="Bebas Neue" panose="020B060402020202020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01"/>
            <p:cNvSpPr txBox="1"/>
            <p:nvPr/>
          </p:nvSpPr>
          <p:spPr>
            <a:xfrm rot="-2700000">
              <a:off x="3378845" y="2596511"/>
              <a:ext cx="2873541" cy="44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t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Free wide-scale screenings at various settings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Point-of-care viremic testing and HCV treatment are free of charge and widely available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Simplified patient management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4908881" y="884039"/>
            <a:ext cx="2350419" cy="74396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5" name="Freeform 5"/>
          <p:cNvSpPr/>
          <p:nvPr/>
        </p:nvSpPr>
        <p:spPr>
          <a:xfrm>
            <a:off x="16689314" y="1167570"/>
            <a:ext cx="321564" cy="321564"/>
          </a:xfrm>
          <a:custGeom>
            <a:avLst/>
            <a:gdLst/>
            <a:ahLst/>
            <a:cxnLst/>
            <a:rect l="l" t="t" r="r" b="b"/>
            <a:pathLst>
              <a:path w="321564" h="321564">
                <a:moveTo>
                  <a:pt x="0" y="0"/>
                </a:moveTo>
                <a:lnTo>
                  <a:pt x="321564" y="0"/>
                </a:lnTo>
                <a:lnTo>
                  <a:pt x="321564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77122" y="647700"/>
            <a:ext cx="11658643" cy="3714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00"/>
              </a:lnSpc>
            </a:pPr>
            <a:r>
              <a:rPr lang="en-US" sz="6000" dirty="0">
                <a:solidFill>
                  <a:srgbClr val="1E3D58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  <a:t>International Recognition</a:t>
            </a:r>
          </a:p>
          <a:p>
            <a:pPr algn="l">
              <a:lnSpc>
                <a:spcPts val="15500"/>
              </a:lnSpc>
            </a:pPr>
            <a:endParaRPr lang="en-US" sz="8000" spc="-829" dirty="0">
              <a:solidFill>
                <a:srgbClr val="1E3D58"/>
              </a:solidFill>
              <a:latin typeface="Open Sauce" panose="020B060402020202020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227521" y="1172459"/>
            <a:ext cx="1394619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  <a:spcBef>
                <a:spcPct val="0"/>
              </a:spcBef>
            </a:pPr>
            <a:r>
              <a:rPr lang="en-US" sz="1599" spc="-47" dirty="0">
                <a:solidFill>
                  <a:srgbClr val="E8EEF1"/>
                </a:solidFill>
                <a:latin typeface="Open Sauce"/>
                <a:ea typeface="Open Sauce"/>
                <a:cs typeface="Open Sauce"/>
                <a:sym typeface="Open Sauce"/>
              </a:rPr>
              <a:t>Salford &amp; Co.</a:t>
            </a:r>
          </a:p>
        </p:txBody>
      </p:sp>
      <p:pic>
        <p:nvPicPr>
          <p:cNvPr id="10" name="Google Shape;1024;p102">
            <a:extLst>
              <a:ext uri="{FF2B5EF4-FFF2-40B4-BE49-F238E27FC236}">
                <a16:creationId xmlns:a16="http://schemas.microsoft.com/office/drawing/2014/main" id="{D29E6A55-B084-41EF-A349-ADF697706D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44600" y="5695185"/>
            <a:ext cx="3732829" cy="2420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27;p102">
            <a:extLst>
              <a:ext uri="{FF2B5EF4-FFF2-40B4-BE49-F238E27FC236}">
                <a16:creationId xmlns:a16="http://schemas.microsoft.com/office/drawing/2014/main" id="{DB47D9D8-7AB6-4A06-9FD8-51211C44D1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668" t="901" r="1861" b="2073"/>
          <a:stretch/>
        </p:blipFill>
        <p:spPr>
          <a:xfrm>
            <a:off x="13944600" y="419100"/>
            <a:ext cx="3732829" cy="496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25;p10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99A23D4-7F1D-42ED-9314-9E7C84F915B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944600" y="8428891"/>
            <a:ext cx="3732829" cy="68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C57853-A1DC-4634-BDCD-DDEC078866BA}"/>
              </a:ext>
            </a:extLst>
          </p:cNvPr>
          <p:cNvSpPr txBox="1"/>
          <p:nvPr/>
        </p:nvSpPr>
        <p:spPr>
          <a:xfrm>
            <a:off x="1277122" y="4362115"/>
            <a:ext cx="10134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Open Sauce" panose="020B0604020202020204" charset="0"/>
              </a:rPr>
              <a:t>Georgia was awarded the title of </a:t>
            </a:r>
            <a:r>
              <a:rPr lang="en-US" sz="2400" dirty="0" err="1">
                <a:latin typeface="Open Sauce" panose="020B0604020202020204" charset="0"/>
              </a:rPr>
              <a:t>NOhep</a:t>
            </a:r>
            <a:r>
              <a:rPr lang="en-US" sz="2400" dirty="0">
                <a:latin typeface="Open Sauce" panose="020B0604020202020204" charset="0"/>
              </a:rPr>
              <a:t> Visionary for the European Region at the World Hepatitis Summit in Sao Paulo, Brazil, on November 1st, 2017</a:t>
            </a:r>
          </a:p>
          <a:p>
            <a:endParaRPr lang="en-US" sz="2400" dirty="0">
              <a:latin typeface="Open Sauce" panose="020B0604020202020204" charset="0"/>
            </a:endParaRPr>
          </a:p>
          <a:p>
            <a:r>
              <a:rPr lang="en-US" sz="2400" dirty="0">
                <a:latin typeface="Open Sauce" panose="020B0604020202020204" charset="0"/>
              </a:rPr>
              <a:t>In April 2019 EASL meeting in Vienna was dedicated to Georgia and country was awarded with the status of the Center of Excellence</a:t>
            </a:r>
          </a:p>
          <a:p>
            <a:endParaRPr lang="en-US" sz="2400" dirty="0">
              <a:latin typeface="Open Sauce" panose="020B0604020202020204" charset="0"/>
            </a:endParaRPr>
          </a:p>
          <a:p>
            <a:r>
              <a:rPr lang="en-US" sz="2400" dirty="0">
                <a:latin typeface="Open Sauce" panose="020B0604020202020204" charset="0"/>
              </a:rPr>
              <a:t>Program received recognition by the CDC Director – Honor Award for Excellence in Partnering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03"/>
          <p:cNvSpPr/>
          <p:nvPr/>
        </p:nvSpPr>
        <p:spPr>
          <a:xfrm>
            <a:off x="10287000" y="0"/>
            <a:ext cx="8001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64550" tIns="164550" rIns="164550" bIns="16455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1500"/>
            </a:pPr>
            <a:endParaRPr sz="251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103"/>
          <p:cNvSpPr txBox="1">
            <a:spLocks noGrp="1"/>
          </p:cNvSpPr>
          <p:nvPr>
            <p:ph type="title" idx="4294967295"/>
          </p:nvPr>
        </p:nvSpPr>
        <p:spPr>
          <a:xfrm>
            <a:off x="850117" y="571500"/>
            <a:ext cx="9894083" cy="31288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64550" tIns="164550" rIns="164550" bIns="164550" rtlCol="0" anchor="ctr" anchorCtr="0">
            <a:noAutofit/>
          </a:bodyPr>
          <a:lstStyle/>
          <a:p>
            <a:pPr algn="l">
              <a:spcBef>
                <a:spcPts val="0"/>
              </a:spcBef>
              <a:buClr>
                <a:srgbClr val="FFFFFF"/>
              </a:buClr>
              <a:buSzPts val="4000"/>
            </a:pPr>
            <a:r>
              <a:rPr lang="en-US" sz="5400" b="1" dirty="0">
                <a:solidFill>
                  <a:srgbClr val="1E3D58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  <a:t>WHO Collaborating Center</a:t>
            </a:r>
            <a:r>
              <a:rPr lang="en-US" sz="5400" dirty="0">
                <a:solidFill>
                  <a:srgbClr val="1E3D58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  <a:t> for Viral Hepatitis Elimination</a:t>
            </a:r>
            <a:endParaRPr sz="5400" dirty="0">
              <a:solidFill>
                <a:srgbClr val="1E3D58"/>
              </a:solidFill>
              <a:latin typeface="Open Sauce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103"/>
          <p:cNvSpPr txBox="1">
            <a:spLocks noGrp="1"/>
          </p:cNvSpPr>
          <p:nvPr>
            <p:ph type="subTitle" idx="4294967295"/>
          </p:nvPr>
        </p:nvSpPr>
        <p:spPr>
          <a:xfrm>
            <a:off x="1039988" y="4071993"/>
            <a:ext cx="10387800" cy="5240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64550" tIns="164550" rIns="164550" bIns="16455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262626"/>
              </a:buClr>
              <a:buSzPts val="2100"/>
              <a:buNone/>
            </a:pPr>
            <a:r>
              <a:rPr lang="en-US" sz="2100" dirty="0">
                <a:latin typeface="Open Sauce" panose="020B0604020202020204" charset="0"/>
                <a:ea typeface="Arial"/>
                <a:cs typeface="Arial"/>
                <a:sym typeface="Arial"/>
              </a:rPr>
              <a:t>On 12 September 2022 NCDC  was designated as </a:t>
            </a:r>
            <a:r>
              <a:rPr lang="en-US" sz="2100" b="1" dirty="0">
                <a:latin typeface="Open Sauce" panose="020B0604020202020204" charset="0"/>
                <a:ea typeface="Arial"/>
                <a:cs typeface="Arial"/>
                <a:sym typeface="Arial"/>
              </a:rPr>
              <a:t>WHO Collaborating Centre for the elimination of viral hepatitis </a:t>
            </a:r>
            <a:r>
              <a:rPr lang="en-US" sz="2100" dirty="0">
                <a:latin typeface="Open Sauce" panose="020B0604020202020204" charset="0"/>
                <a:ea typeface="Arial"/>
                <a:cs typeface="Arial"/>
                <a:sym typeface="Arial"/>
              </a:rPr>
              <a:t>and will serve as a demonstration platform for the European Region on the topic.</a:t>
            </a:r>
            <a:endParaRPr sz="2100" dirty="0">
              <a:latin typeface="Open Sauce" panose="020B0604020202020204" charset="0"/>
              <a:ea typeface="Arial"/>
              <a:cs typeface="Arial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262626"/>
              </a:buClr>
              <a:buSzPts val="2100"/>
              <a:buNone/>
            </a:pPr>
            <a:endParaRPr sz="2100" dirty="0">
              <a:latin typeface="Open Sauce" panose="020B0604020202020204" charset="0"/>
              <a:ea typeface="Arial"/>
              <a:cs typeface="Arial"/>
              <a:sym typeface="Arial"/>
            </a:endParaRPr>
          </a:p>
          <a:p>
            <a:pPr marL="685800" indent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2800"/>
              <a:buNone/>
            </a:pPr>
            <a:r>
              <a:rPr lang="en-US" sz="2100" b="1" dirty="0">
                <a:latin typeface="Open Sauce" panose="020B0604020202020204" charset="0"/>
                <a:ea typeface="Arial"/>
                <a:cs typeface="Arial"/>
                <a:sym typeface="Arial"/>
              </a:rPr>
              <a:t>Main goals of the WHO CC is to: </a:t>
            </a:r>
            <a:endParaRPr sz="2100" b="1" dirty="0">
              <a:latin typeface="Open Sauce" panose="020B0604020202020204" charset="0"/>
              <a:ea typeface="Arial"/>
              <a:cs typeface="Arial"/>
              <a:sym typeface="Arial"/>
            </a:endParaRPr>
          </a:p>
          <a:p>
            <a:pPr marL="685800" indent="-4762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100" dirty="0">
                <a:latin typeface="Open Sauce" panose="020B0604020202020204" charset="0"/>
                <a:ea typeface="Arial"/>
                <a:cs typeface="Arial"/>
                <a:sym typeface="Arial"/>
              </a:rPr>
              <a:t>To assist WHO in supporting Member States for developing, revising and monitoring national hepatitis elimination action plans</a:t>
            </a:r>
            <a:endParaRPr sz="2100" dirty="0">
              <a:latin typeface="Open Sauce" panose="020B0604020202020204" charset="0"/>
              <a:ea typeface="Arial"/>
              <a:cs typeface="Arial"/>
              <a:sym typeface="Arial"/>
            </a:endParaRPr>
          </a:p>
          <a:p>
            <a:pPr marL="685800" indent="-47625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2100" dirty="0">
                <a:latin typeface="Open Sauce" panose="020B0604020202020204" charset="0"/>
                <a:ea typeface="Arial"/>
                <a:cs typeface="Arial"/>
                <a:sym typeface="Arial"/>
              </a:rPr>
              <a:t>To assist WHO in supporting Member States for improving national viral hepatitis testing strategies and strengthening diagnostic laboratory capacity</a:t>
            </a:r>
            <a:endParaRPr sz="2100" dirty="0">
              <a:latin typeface="Open Sauce" panose="020B0604020202020204" charset="0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0000"/>
              </a:lnSpc>
              <a:spcBef>
                <a:spcPts val="1500"/>
              </a:spcBef>
              <a:buClr>
                <a:srgbClr val="262626"/>
              </a:buClr>
              <a:buSzPts val="2100"/>
              <a:buNone/>
            </a:pPr>
            <a:endParaRPr sz="2669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7" name="Google Shape;1037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54113" y="974307"/>
            <a:ext cx="5787936" cy="8338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04"/>
          <p:cNvSpPr txBox="1"/>
          <p:nvPr/>
        </p:nvSpPr>
        <p:spPr>
          <a:xfrm>
            <a:off x="1144875" y="1119095"/>
            <a:ext cx="1301850" cy="1077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>
              <a:buClr>
                <a:srgbClr val="000000"/>
              </a:buClr>
              <a:buSzPts val="1700"/>
            </a:pPr>
            <a:endParaRPr sz="25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104"/>
          <p:cNvSpPr txBox="1">
            <a:spLocks noGrp="1"/>
          </p:cNvSpPr>
          <p:nvPr>
            <p:ph type="sldNum" idx="12"/>
          </p:nvPr>
        </p:nvSpPr>
        <p:spPr>
          <a:xfrm>
            <a:off x="16422597" y="9438789"/>
            <a:ext cx="1063350" cy="8221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182850" rIns="182850" bIns="182850" rtlCol="0" anchor="ctr" anchorCtr="0">
            <a:noAutofit/>
          </a:bodyPr>
          <a:lstStyle/>
          <a:p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pPr/>
              <a:t>9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5" name="Google Shape;1045;p104"/>
          <p:cNvGrpSpPr/>
          <p:nvPr/>
        </p:nvGrpSpPr>
        <p:grpSpPr>
          <a:xfrm>
            <a:off x="1481194" y="7137962"/>
            <a:ext cx="14735264" cy="2029928"/>
            <a:chOff x="1593000" y="2322568"/>
            <a:chExt cx="5957975" cy="643500"/>
          </a:xfrm>
        </p:grpSpPr>
        <p:sp>
          <p:nvSpPr>
            <p:cNvPr id="1046" name="Google Shape;1046;p10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6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0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E3D5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6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0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E3D5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6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0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SzPts val="1700"/>
              </a:pPr>
              <a:r>
                <a:rPr lang="en-US" sz="25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Technical support to WHO Missions</a:t>
              </a:r>
              <a:endParaRPr sz="2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0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5294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6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0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E3D5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3700"/>
              </a:pPr>
              <a:r>
                <a:rPr lang="en-US" sz="555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55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04"/>
            <p:cNvSpPr/>
            <p:nvPr/>
          </p:nvSpPr>
          <p:spPr>
            <a:xfrm>
              <a:off x="4532822" y="2323751"/>
              <a:ext cx="28263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914400" indent="-581025">
                <a:lnSpc>
                  <a:spcPct val="115000"/>
                </a:lnSpc>
                <a:buClr>
                  <a:schemeClr val="dk1"/>
                </a:buClr>
                <a:buSzPts val="1300"/>
                <a:buFont typeface="Roboto"/>
                <a:buChar char="●"/>
              </a:pPr>
              <a:r>
                <a:rPr lang="en-US" sz="195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Joint mission on HIV/Hepatitis in Azerbaijan</a:t>
              </a:r>
              <a:endParaRPr sz="19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indent="-581025">
                <a:lnSpc>
                  <a:spcPct val="115000"/>
                </a:lnSpc>
                <a:buClr>
                  <a:schemeClr val="dk1"/>
                </a:buClr>
                <a:buSzPts val="1300"/>
                <a:buFont typeface="Roboto"/>
                <a:buChar char="●"/>
              </a:pPr>
              <a:r>
                <a:rPr lang="en-US" sz="195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Joint mission on HIV/Hepatitis in Albania</a:t>
              </a:r>
              <a:endParaRPr sz="19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indent="-581025">
                <a:lnSpc>
                  <a:spcPct val="115000"/>
                </a:lnSpc>
                <a:buClr>
                  <a:schemeClr val="dk1"/>
                </a:buClr>
                <a:buSzPts val="1300"/>
                <a:buFont typeface="Roboto"/>
                <a:buChar char="●"/>
              </a:pPr>
              <a:r>
                <a:rPr lang="en-US" sz="195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Joint mission on HIV/Hepatitis in Moldova</a:t>
              </a:r>
              <a:endParaRPr sz="195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104"/>
          <p:cNvGrpSpPr/>
          <p:nvPr/>
        </p:nvGrpSpPr>
        <p:grpSpPr>
          <a:xfrm>
            <a:off x="1481203" y="4167447"/>
            <a:ext cx="14735264" cy="2900394"/>
            <a:chOff x="1593000" y="2322568"/>
            <a:chExt cx="5957975" cy="643500"/>
          </a:xfrm>
        </p:grpSpPr>
        <p:sp>
          <p:nvSpPr>
            <p:cNvPr id="1054" name="Google Shape;1054;p10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6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0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E3D5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600"/>
              </a:pPr>
              <a:endParaRPr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0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E3D5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600"/>
              </a:pPr>
              <a:endParaRPr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0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SzPts val="1700"/>
              </a:pPr>
              <a:r>
                <a:rPr lang="en-US" sz="255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Technical support to member states</a:t>
              </a:r>
              <a:endParaRPr sz="255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0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5294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6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0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E3D5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3700"/>
              </a:pPr>
              <a:r>
                <a:rPr lang="en-US" sz="55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5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04"/>
            <p:cNvSpPr/>
            <p:nvPr/>
          </p:nvSpPr>
          <p:spPr>
            <a:xfrm>
              <a:off x="4387843" y="2323752"/>
              <a:ext cx="28884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914400" indent="-581025">
                <a:lnSpc>
                  <a:spcPct val="115000"/>
                </a:lnSpc>
                <a:buClr>
                  <a:schemeClr val="dk1"/>
                </a:buClr>
                <a:buSzPts val="1300"/>
                <a:buFont typeface="Roboto"/>
                <a:buChar char="●"/>
              </a:pPr>
              <a:r>
                <a:rPr lang="en-US" sz="1950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Development of strategic action plans</a:t>
              </a:r>
              <a:endParaRPr sz="195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indent="-581025">
                <a:lnSpc>
                  <a:spcPct val="115000"/>
                </a:lnSpc>
                <a:buClr>
                  <a:schemeClr val="dk1"/>
                </a:buClr>
                <a:buSzPts val="1300"/>
                <a:buFont typeface="Roboto"/>
                <a:buChar char="●"/>
              </a:pPr>
              <a:r>
                <a:rPr lang="en-US" sz="1950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Development of testing and treatment guidelines</a:t>
              </a:r>
              <a:endParaRPr sz="195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indent="-581025">
                <a:lnSpc>
                  <a:spcPct val="115000"/>
                </a:lnSpc>
                <a:buClr>
                  <a:schemeClr val="dk1"/>
                </a:buClr>
                <a:buSzPts val="1300"/>
                <a:buFont typeface="Roboto"/>
                <a:buChar char="●"/>
              </a:pPr>
              <a:r>
                <a:rPr lang="en-US" sz="1950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Creation of electronic registries</a:t>
              </a:r>
              <a:endParaRPr sz="195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indent="-581025">
                <a:lnSpc>
                  <a:spcPct val="115000"/>
                </a:lnSpc>
                <a:buClr>
                  <a:schemeClr val="dk1"/>
                </a:buClr>
                <a:buSzPts val="1300"/>
                <a:buFont typeface="Roboto"/>
                <a:buChar char="●"/>
              </a:pPr>
              <a:r>
                <a:rPr lang="en-US" sz="1950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Trainings on simplified clinical management of Hepatitis C for PHC</a:t>
              </a:r>
              <a:endParaRPr sz="195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indent="-581025">
                <a:lnSpc>
                  <a:spcPct val="115000"/>
                </a:lnSpc>
                <a:buClr>
                  <a:schemeClr val="dk1"/>
                </a:buClr>
                <a:buSzPts val="1300"/>
                <a:buFont typeface="Roboto"/>
                <a:buChar char="●"/>
              </a:pPr>
              <a:r>
                <a:rPr lang="en-US" sz="1950" dirty="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Creation of methodology and protocol for national serosurveys</a:t>
              </a:r>
              <a:endParaRPr sz="195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1" name="Google Shape;1061;p104"/>
          <p:cNvGrpSpPr/>
          <p:nvPr/>
        </p:nvGrpSpPr>
        <p:grpSpPr>
          <a:xfrm>
            <a:off x="1481194" y="2077009"/>
            <a:ext cx="14735264" cy="2029925"/>
            <a:chOff x="1593000" y="2322568"/>
            <a:chExt cx="5957975" cy="643501"/>
          </a:xfrm>
        </p:grpSpPr>
        <p:sp>
          <p:nvSpPr>
            <p:cNvPr id="1062" name="Google Shape;1062;p10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6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0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E3D5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600"/>
              </a:pPr>
              <a:endParaRPr sz="2400" dirty="0">
                <a:solidFill>
                  <a:srgbClr val="1E3D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04"/>
            <p:cNvSpPr/>
            <p:nvPr/>
          </p:nvSpPr>
          <p:spPr>
            <a:xfrm rot="-5400000">
              <a:off x="3494393" y="1934802"/>
              <a:ext cx="643356" cy="1419149"/>
            </a:xfrm>
            <a:prstGeom prst="flowChartOffpageConnector">
              <a:avLst/>
            </a:prstGeom>
            <a:solidFill>
              <a:srgbClr val="1E3D5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6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0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SzPts val="1700"/>
              </a:pPr>
              <a:r>
                <a:rPr lang="en-US" sz="25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Study tours on Georgian experience</a:t>
              </a:r>
              <a:endParaRPr sz="2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0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B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5294"/>
                </a:srgb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600"/>
              </a:pPr>
              <a:endPara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0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E3D58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3700"/>
              </a:pPr>
              <a:r>
                <a:rPr lang="en-US" sz="55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5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04"/>
            <p:cNvSpPr/>
            <p:nvPr/>
          </p:nvSpPr>
          <p:spPr>
            <a:xfrm>
              <a:off x="4386050" y="2323769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914400" indent="-581025">
                <a:lnSpc>
                  <a:spcPct val="115000"/>
                </a:lnSpc>
                <a:spcBef>
                  <a:spcPts val="1800"/>
                </a:spcBef>
                <a:buClr>
                  <a:schemeClr val="dk1"/>
                </a:buClr>
                <a:buSzPts val="1300"/>
                <a:buFont typeface="Roboto"/>
                <a:buChar char="●"/>
              </a:pPr>
              <a:r>
                <a:rPr lang="en-US" sz="19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Kyrgyzstan</a:t>
              </a:r>
              <a:endParaRPr sz="19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indent="-581025">
                <a:lnSpc>
                  <a:spcPct val="115000"/>
                </a:lnSpc>
                <a:buClr>
                  <a:schemeClr val="dk1"/>
                </a:buClr>
                <a:buSzPts val="1300"/>
                <a:buFont typeface="Roboto"/>
                <a:buChar char="●"/>
              </a:pPr>
              <a:r>
                <a:rPr lang="en-US" sz="19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Tajikistan</a:t>
              </a:r>
              <a:endParaRPr sz="195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14400" indent="-581025">
                <a:lnSpc>
                  <a:spcPct val="115000"/>
                </a:lnSpc>
                <a:buClr>
                  <a:schemeClr val="dk1"/>
                </a:buClr>
                <a:buSzPts val="1300"/>
                <a:buFont typeface="Roboto"/>
                <a:buChar char="●"/>
              </a:pPr>
              <a:r>
                <a:rPr lang="en-US" sz="19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Uzbekistan</a:t>
              </a:r>
              <a:endParaRPr sz="1950" dirty="0">
                <a:solidFill>
                  <a:srgbClr val="A7291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9" name="Google Shape;1069;p104"/>
          <p:cNvSpPr txBox="1">
            <a:spLocks noGrp="1"/>
          </p:cNvSpPr>
          <p:nvPr>
            <p:ph type="title"/>
          </p:nvPr>
        </p:nvSpPr>
        <p:spPr>
          <a:xfrm>
            <a:off x="1353150" y="956551"/>
            <a:ext cx="15581700" cy="13459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182850" rIns="182850" bIns="182850" rtlCol="0" anchor="t" anchorCtr="0">
            <a:noAutofit/>
          </a:bodyPr>
          <a:lstStyle/>
          <a:p>
            <a:r>
              <a:rPr lang="en-US" sz="3600" dirty="0">
                <a:solidFill>
                  <a:srgbClr val="1E3D58"/>
                </a:solidFill>
                <a:latin typeface="Open Sauce" panose="020B0604020202020204" charset="0"/>
                <a:ea typeface="Arial"/>
                <a:cs typeface="Arial"/>
                <a:sym typeface="Arial"/>
              </a:rPr>
              <a:t>Conducted activities under WHO CC, 2022- 2024</a:t>
            </a:r>
            <a:endParaRPr sz="3600" dirty="0">
              <a:solidFill>
                <a:srgbClr val="1E3D58"/>
              </a:solidFill>
              <a:latin typeface="Open Sauce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04"/>
          <p:cNvSpPr txBox="1"/>
          <p:nvPr/>
        </p:nvSpPr>
        <p:spPr>
          <a:xfrm>
            <a:off x="10650888" y="2385425"/>
            <a:ext cx="3820050" cy="191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noAutofit/>
          </a:bodyPr>
          <a:lstStyle/>
          <a:p>
            <a:pPr marL="914400" indent="-581025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ts val="1300"/>
              <a:buFont typeface="Roboto"/>
              <a:buChar char="●"/>
            </a:pPr>
            <a:r>
              <a:rPr lang="en-US" sz="19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Azerbaijan</a:t>
            </a:r>
            <a:endParaRPr sz="19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indent="-581025">
              <a:lnSpc>
                <a:spcPct val="115000"/>
              </a:lnSpc>
              <a:buClr>
                <a:schemeClr val="dk1"/>
              </a:buClr>
              <a:buSzPts val="1300"/>
              <a:buFont typeface="Roboto"/>
              <a:buChar char="●"/>
            </a:pPr>
            <a:r>
              <a:rPr lang="en-US" sz="19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Moldova</a:t>
            </a:r>
            <a:endParaRPr sz="19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indent="-581025">
              <a:lnSpc>
                <a:spcPct val="115000"/>
              </a:lnSpc>
              <a:buClr>
                <a:schemeClr val="dk1"/>
              </a:buClr>
              <a:buSzPts val="1300"/>
              <a:buFont typeface="Roboto"/>
              <a:buChar char="●"/>
            </a:pPr>
            <a:r>
              <a:rPr lang="en-US" sz="19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Turkmenistan</a:t>
            </a:r>
            <a:endParaRPr sz="19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04"/>
          <p:cNvSpPr txBox="1"/>
          <p:nvPr/>
        </p:nvSpPr>
        <p:spPr>
          <a:xfrm>
            <a:off x="13178513" y="2420205"/>
            <a:ext cx="2939400" cy="154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marL="914400" indent="-581025">
              <a:lnSpc>
                <a:spcPct val="115000"/>
              </a:lnSpc>
              <a:spcBef>
                <a:spcPts val="1800"/>
              </a:spcBef>
              <a:buClr>
                <a:schemeClr val="dk1"/>
              </a:buClr>
              <a:buSzPts val="1300"/>
              <a:buFont typeface="Roboto"/>
              <a:buChar char="●"/>
            </a:pPr>
            <a:r>
              <a:rPr lang="en-US" sz="19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Armenia</a:t>
            </a:r>
            <a:endParaRPr sz="19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indent="-581025">
              <a:lnSpc>
                <a:spcPct val="115000"/>
              </a:lnSpc>
              <a:buClr>
                <a:schemeClr val="dk1"/>
              </a:buClr>
              <a:buSzPts val="1300"/>
              <a:buFont typeface="Roboto"/>
              <a:buChar char="●"/>
            </a:pPr>
            <a:r>
              <a:rPr lang="en-US" sz="19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Kazakhstan</a:t>
            </a:r>
            <a:endParaRPr sz="19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indent="-581025">
              <a:lnSpc>
                <a:spcPct val="115000"/>
              </a:lnSpc>
              <a:buClr>
                <a:schemeClr val="dk1"/>
              </a:buClr>
              <a:buSzPts val="1300"/>
              <a:buFont typeface="Roboto"/>
              <a:buChar char="●"/>
            </a:pPr>
            <a:r>
              <a:rPr lang="en-US" sz="19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Ukraine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1847</Words>
  <Application>Microsoft Office PowerPoint</Application>
  <PresentationFormat>Custom</PresentationFormat>
  <Paragraphs>278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Bebas Neue</vt:lpstr>
      <vt:lpstr>Open Sauce Bold</vt:lpstr>
      <vt:lpstr>Open Sauce</vt:lpstr>
      <vt:lpstr>Quattrocento Sans</vt:lpstr>
      <vt:lpstr>Noto Sans Symbols</vt:lpstr>
      <vt:lpstr>Nunito</vt:lpstr>
      <vt:lpstr>Calibri</vt:lpstr>
      <vt:lpstr>Sylfaen</vt:lpstr>
      <vt:lpstr>Roboto</vt:lpstr>
      <vt:lpstr>Office Theme</vt:lpstr>
      <vt:lpstr>PowerPoint Presentation</vt:lpstr>
      <vt:lpstr>Epidemiology of hepatitis C in Georgia, 2015-2021</vt:lpstr>
      <vt:lpstr>PowerPoint Presentation</vt:lpstr>
      <vt:lpstr>PowerPoint Presentation</vt:lpstr>
      <vt:lpstr>PowerPoint Presentation</vt:lpstr>
      <vt:lpstr>Hepatitis C Elimination Program in Georgia:  Best Practices</vt:lpstr>
      <vt:lpstr>PowerPoint Presentation</vt:lpstr>
      <vt:lpstr>WHO Collaborating Center for Viral Hepatitis Elimination</vt:lpstr>
      <vt:lpstr>Conducted activities under WHO CC, 2022- 2024</vt:lpstr>
      <vt:lpstr>Collaboration with Uzbekistan  Under the WHO Collaborative Center activities</vt:lpstr>
      <vt:lpstr>PowerPoint Presentation</vt:lpstr>
      <vt:lpstr>Challenges &amp;  Next Steps </vt:lpstr>
      <vt:lpstr>Hepatitis B Management State Program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of the Viral Hepatitis Elimination program in Georgia</dc:title>
  <dc:creator>Ana Khoperia</dc:creator>
  <cp:lastModifiedBy>Maia Tsereteli</cp:lastModifiedBy>
  <cp:revision>25</cp:revision>
  <dcterms:created xsi:type="dcterms:W3CDTF">2006-08-16T00:00:00Z</dcterms:created>
  <dcterms:modified xsi:type="dcterms:W3CDTF">2025-05-29T10:54:00Z</dcterms:modified>
  <dc:identifier>DAGoDyCvFE4</dc:identifier>
</cp:coreProperties>
</file>